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532241774_2880x1920.jpg"/>
          <p:cNvSpPr/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532241774_2880x1920.jpg"/>
          <p:cNvSpPr/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532204087_1355x1355.jpg"/>
          <p:cNvSpPr/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532205080_1647x1098.jpg"/>
          <p:cNvSpPr/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532205080_1647x1098.jpg"/>
          <p:cNvSpPr/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532204087_1355x1355.jpg"/>
          <p:cNvSpPr/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532241774_2880x1920.jpg"/>
          <p:cNvSpPr/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g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.jpe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gif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gif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センサーフュージョン研修纏め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センサーフュージョン研修纏め</a:t>
            </a:r>
          </a:p>
        </p:txBody>
      </p:sp>
      <p:sp>
        <p:nvSpPr>
          <p:cNvPr id="120" name="2021/1 楊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2021/1 楊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3D Object Track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3D Object Tracking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プロジェクト概要"/>
          <p:cNvSpPr txBox="1"/>
          <p:nvPr>
            <p:ph type="title"/>
          </p:nvPr>
        </p:nvSpPr>
        <p:spPr>
          <a:xfrm>
            <a:off x="1689100" y="0"/>
            <a:ext cx="21005801" cy="1557154"/>
          </a:xfrm>
          <a:prstGeom prst="rect">
            <a:avLst/>
          </a:prstGeom>
        </p:spPr>
        <p:txBody>
          <a:bodyPr/>
          <a:lstStyle>
            <a:lvl1pPr defTabSz="602615">
              <a:defRPr sz="8176"/>
            </a:lvl1pPr>
          </a:lstStyle>
          <a:p>
            <a:pPr/>
            <a:r>
              <a:t>プロジェクト概要</a:t>
            </a:r>
          </a:p>
        </p:txBody>
      </p:sp>
      <p:pic>
        <p:nvPicPr>
          <p:cNvPr id="178" name="Peek 2021-01-09 20-33.gif" descr="Peek 2021-01-09 20-33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68650" y="1593850"/>
            <a:ext cx="18046700" cy="10528300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実行結果（GIF）："/>
          <p:cNvSpPr txBox="1"/>
          <p:nvPr/>
        </p:nvSpPr>
        <p:spPr>
          <a:xfrm>
            <a:off x="500794" y="1356740"/>
            <a:ext cx="2525383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実行結果（GIF）：</a:t>
            </a:r>
          </a:p>
        </p:txBody>
      </p:sp>
      <p:sp>
        <p:nvSpPr>
          <p:cNvPr id="180" name="タスク：フレーム毎に、カメラ画像やLiDAR点群から、前走車とのTTC (Lidar + Camera)を計算する。…"/>
          <p:cNvSpPr txBox="1"/>
          <p:nvPr/>
        </p:nvSpPr>
        <p:spPr>
          <a:xfrm>
            <a:off x="468075" y="12158846"/>
            <a:ext cx="17854153" cy="1179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タスク：フレーム毎に、カメラ画像やLiDAR点群から、前走車とのTTC (Lidar + Camera)を計算する。</a:t>
            </a:r>
          </a:p>
          <a:p>
            <a:pPr algn="l"/>
            <a:r>
              <a:t>技術要素：伝統画像処理、YOLOv3, LidarやCameraのフュージョンで3D Objectのトラッキングが実現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プログラムフロー"/>
          <p:cNvSpPr txBox="1"/>
          <p:nvPr>
            <p:ph type="title"/>
          </p:nvPr>
        </p:nvSpPr>
        <p:spPr>
          <a:xfrm>
            <a:off x="1689100" y="9676"/>
            <a:ext cx="21005801" cy="1550027"/>
          </a:xfrm>
          <a:prstGeom prst="rect">
            <a:avLst/>
          </a:prstGeom>
        </p:spPr>
        <p:txBody>
          <a:bodyPr/>
          <a:lstStyle>
            <a:lvl1pPr defTabSz="594360">
              <a:defRPr sz="8064"/>
            </a:lvl1pPr>
          </a:lstStyle>
          <a:p>
            <a:pPr/>
            <a:r>
              <a:t>プログラムフロー</a:t>
            </a:r>
          </a:p>
        </p:txBody>
      </p:sp>
      <p:pic>
        <p:nvPicPr>
          <p:cNvPr id="183" name="draggedimage-l6-2.png" descr="draggedimage-l6-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47983" y="1161321"/>
            <a:ext cx="11045499" cy="12499387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【DeepLearning画像処理+LiDAR点群処理+両者のフュージョン】…"/>
          <p:cNvSpPr/>
          <p:nvPr/>
        </p:nvSpPr>
        <p:spPr>
          <a:xfrm>
            <a:off x="17557102" y="2291441"/>
            <a:ext cx="6849469" cy="702995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【DeepLearning画像処理+LiDAR点群処理+両者のフュージョン】</a:t>
            </a:r>
          </a:p>
          <a:p>
            <a: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② opencv YOLOv3を使って、画像にある車両を検出して、Bounding Box (ROI)で囲む [detectObjects]</a:t>
            </a:r>
          </a:p>
          <a:p>
            <a: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③ LiDAR点群から興味範囲（自車レーン）外の点を消す（cropLidarPoints）</a:t>
            </a:r>
          </a:p>
          <a:p>
            <a: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④ 画像Bounding BoxとLiDAR点群を紐付ける（CamFusion::ClusterLidarWithROI）</a:t>
            </a:r>
          </a:p>
        </p:txBody>
      </p:sp>
      <p:sp>
        <p:nvSpPr>
          <p:cNvPr id="185" name="Arrow"/>
          <p:cNvSpPr/>
          <p:nvPr/>
        </p:nvSpPr>
        <p:spPr>
          <a:xfrm>
            <a:off x="16616265" y="5800466"/>
            <a:ext cx="986951" cy="1012598"/>
          </a:xfrm>
          <a:prstGeom prst="rightArrow">
            <a:avLst>
              <a:gd name="adj1" fmla="val 24245"/>
              <a:gd name="adj2" fmla="val 60635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6" name="【伝統画像処理】…"/>
          <p:cNvSpPr/>
          <p:nvPr/>
        </p:nvSpPr>
        <p:spPr>
          <a:xfrm>
            <a:off x="255843" y="2842073"/>
            <a:ext cx="5636857" cy="7594154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【伝統画像処理】</a:t>
            </a:r>
          </a:p>
          <a:p>
            <a: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⑤ 特徴点検出（Matching2D::DetectKeypoints）</a:t>
            </a:r>
          </a:p>
          <a:p>
            <a: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⑥ 特徴点の記述子を生成する（Matching2D::DescKeypoints）</a:t>
            </a:r>
          </a:p>
          <a:p>
            <a: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⑦ 2フレーム目から、前フレームと現フレームの特徴点記述子同士をマッチングすることで、特徴点マッチを得る（Matching2D::MatchDescriptors）</a:t>
            </a:r>
          </a:p>
        </p:txBody>
      </p:sp>
      <p:sp>
        <p:nvSpPr>
          <p:cNvPr id="187" name="Arrow"/>
          <p:cNvSpPr/>
          <p:nvPr/>
        </p:nvSpPr>
        <p:spPr>
          <a:xfrm rot="10800000">
            <a:off x="5795346" y="5985577"/>
            <a:ext cx="803794" cy="1012598"/>
          </a:xfrm>
          <a:prstGeom prst="rightArrow">
            <a:avLst>
              <a:gd name="adj1" fmla="val 25469"/>
              <a:gd name="adj2" fmla="val 64361"/>
            </a:avLst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8" name="⑨ 1.フレーム同士のBBoxマッチのLiDAR点群同士から、LiDAR TTCを計算する（CamFusion::ComputeTTCLidar）…"/>
          <p:cNvSpPr/>
          <p:nvPr/>
        </p:nvSpPr>
        <p:spPr>
          <a:xfrm>
            <a:off x="14199863" y="9576555"/>
            <a:ext cx="10044232" cy="400559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⑨ 1.フレーム同士のBBoxマッチのLiDAR点群同士から、LiDAR TTCを計算する（CamFusion::ComputeTTCLidar）</a:t>
            </a:r>
          </a:p>
          <a:p>
            <a: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2. BBoxマッチの特徴点マッチから、Outlierを取り除く（CamFusion::RemoveMatchOutliersRansac）</a:t>
            </a:r>
          </a:p>
          <a:p>
            <a: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3. BBoxマッチの特徴点マッチから、Camera TTCを計算する（CamFusion::ComputeTTCCamera）</a:t>
            </a:r>
          </a:p>
        </p:txBody>
      </p:sp>
      <p:sp>
        <p:nvSpPr>
          <p:cNvPr id="189" name="⑧ 前フレームや現フレームの特徴点マッチから、前フレームや現フレームのBounding Boxマッチを得る（CamFusion::MatchBoundingBoxes）"/>
          <p:cNvSpPr/>
          <p:nvPr/>
        </p:nvSpPr>
        <p:spPr>
          <a:xfrm>
            <a:off x="227271" y="10837052"/>
            <a:ext cx="10044232" cy="196722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⑧ 前フレームや現フレームの特徴点マッチから、前フレームや現フレームのBounding Boxマッチを得る（CamFusion::MatchBoundingBoxes）</a:t>
            </a:r>
          </a:p>
        </p:txBody>
      </p:sp>
      <p:sp>
        <p:nvSpPr>
          <p:cNvPr id="190" name="Arrow"/>
          <p:cNvSpPr/>
          <p:nvPr/>
        </p:nvSpPr>
        <p:spPr>
          <a:xfrm rot="9011466">
            <a:off x="9750731" y="9968562"/>
            <a:ext cx="1061062" cy="1073294"/>
          </a:xfrm>
          <a:prstGeom prst="rightArrow">
            <a:avLst>
              <a:gd name="adj1" fmla="val 25469"/>
              <a:gd name="adj2" fmla="val 48756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1" name="Arrow"/>
          <p:cNvSpPr/>
          <p:nvPr/>
        </p:nvSpPr>
        <p:spPr>
          <a:xfrm>
            <a:off x="13066312" y="11443068"/>
            <a:ext cx="1178531" cy="1012598"/>
          </a:xfrm>
          <a:prstGeom prst="rightArrow">
            <a:avLst>
              <a:gd name="adj1" fmla="val 24245"/>
              <a:gd name="adj2" fmla="val 59099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2" name="① 少なくとも前フレームや現フレーム及び紐付くデータを持つために、サイズ2のDataBufferを用意する"/>
          <p:cNvSpPr/>
          <p:nvPr/>
        </p:nvSpPr>
        <p:spPr>
          <a:xfrm>
            <a:off x="413431" y="338796"/>
            <a:ext cx="5504578" cy="231960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algn="l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① 少なくとも前フレームや現フレーム及び紐付くデータを持つために、サイズ2のDataBufferを用意する</a:t>
            </a:r>
          </a:p>
        </p:txBody>
      </p:sp>
      <p:sp>
        <p:nvSpPr>
          <p:cNvPr id="193" name="Arrow"/>
          <p:cNvSpPr/>
          <p:nvPr/>
        </p:nvSpPr>
        <p:spPr>
          <a:xfrm rot="10800000">
            <a:off x="5927154" y="1489966"/>
            <a:ext cx="1283555" cy="1012598"/>
          </a:xfrm>
          <a:prstGeom prst="rightArrow">
            <a:avLst>
              <a:gd name="adj1" fmla="val 25469"/>
              <a:gd name="adj2" fmla="val 51089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ソースコード構成"/>
          <p:cNvSpPr txBox="1"/>
          <p:nvPr>
            <p:ph type="title"/>
          </p:nvPr>
        </p:nvSpPr>
        <p:spPr>
          <a:xfrm>
            <a:off x="472664" y="355600"/>
            <a:ext cx="2324274" cy="2699723"/>
          </a:xfrm>
          <a:prstGeom prst="rect">
            <a:avLst/>
          </a:prstGeom>
        </p:spPr>
        <p:txBody>
          <a:bodyPr/>
          <a:lstStyle>
            <a:lvl1pPr defTabSz="354965">
              <a:defRPr sz="4816"/>
            </a:lvl1pPr>
          </a:lstStyle>
          <a:p>
            <a:pPr/>
            <a:r>
              <a:t>ソースコード構成</a:t>
            </a:r>
          </a:p>
        </p:txBody>
      </p:sp>
      <p:sp>
        <p:nvSpPr>
          <p:cNvPr id="196" name="3D_Object_Tracking…"/>
          <p:cNvSpPr txBox="1"/>
          <p:nvPr/>
        </p:nvSpPr>
        <p:spPr>
          <a:xfrm>
            <a:off x="2741040" y="73867"/>
            <a:ext cx="8249692" cy="135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3D_Object_Tracking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├── CMakeLists.txt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├── README.md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├── dat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└── yolo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    ├──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├── images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├── KITTI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└── 2011_09_26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    ├── image_02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    │   └── data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    │       ├── 00000000xx.png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    └── velodyne_points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        └── data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            ├── 00000000xx.bin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├── src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├── FinalProject_Camera.cpp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├── FinalProject_Camera.h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├── camera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├── matching2D.hpp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├── matching2D_Student.cpp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├── objectDetection2D.cpp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└── objectDetection2D.hpp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├── dataStructures.h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├── fusion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├── camFusion.hpp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└── camFusion_Student.cpp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├── lidar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├── kdtree.h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├── lidarData.cpp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│   └── lidarData.hpp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│   ├── main.cpp</a:t>
            </a:r>
          </a:p>
        </p:txBody>
      </p:sp>
      <p:sp>
        <p:nvSpPr>
          <p:cNvPr id="197" name="YOLOv3重み、コンフィグ、クラスラベル"/>
          <p:cNvSpPr/>
          <p:nvPr/>
        </p:nvSpPr>
        <p:spPr>
          <a:xfrm>
            <a:off x="5325298" y="1808707"/>
            <a:ext cx="9784557" cy="825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918" y="0"/>
                </a:moveTo>
                <a:cubicBezTo>
                  <a:pt x="1840" y="0"/>
                  <a:pt x="1778" y="744"/>
                  <a:pt x="1778" y="1662"/>
                </a:cubicBezTo>
                <a:lnTo>
                  <a:pt x="1778" y="5849"/>
                </a:lnTo>
                <a:lnTo>
                  <a:pt x="0" y="10868"/>
                </a:lnTo>
                <a:lnTo>
                  <a:pt x="1778" y="15886"/>
                </a:lnTo>
                <a:lnTo>
                  <a:pt x="1778" y="19938"/>
                </a:lnTo>
                <a:cubicBezTo>
                  <a:pt x="1778" y="20856"/>
                  <a:pt x="1840" y="21600"/>
                  <a:pt x="1918" y="21600"/>
                </a:cubicBezTo>
                <a:lnTo>
                  <a:pt x="21460" y="21600"/>
                </a:lnTo>
                <a:cubicBezTo>
                  <a:pt x="21537" y="21600"/>
                  <a:pt x="21600" y="20856"/>
                  <a:pt x="21600" y="19938"/>
                </a:cubicBezTo>
                <a:lnTo>
                  <a:pt x="21600" y="1662"/>
                </a:lnTo>
                <a:cubicBezTo>
                  <a:pt x="21600" y="744"/>
                  <a:pt x="21537" y="0"/>
                  <a:pt x="21460" y="0"/>
                </a:cubicBezTo>
                <a:lnTo>
                  <a:pt x="1918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YOLOv3重み、コンフィグ、クラスラベル</a:t>
            </a:r>
          </a:p>
        </p:txBody>
      </p:sp>
      <p:sp>
        <p:nvSpPr>
          <p:cNvPr id="198" name="画像データ"/>
          <p:cNvSpPr/>
          <p:nvPr/>
        </p:nvSpPr>
        <p:spPr>
          <a:xfrm>
            <a:off x="10373332" y="4009095"/>
            <a:ext cx="4269979" cy="8251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395" y="0"/>
                </a:moveTo>
                <a:cubicBezTo>
                  <a:pt x="4217" y="0"/>
                  <a:pt x="4073" y="744"/>
                  <a:pt x="4073" y="1662"/>
                </a:cubicBezTo>
                <a:lnTo>
                  <a:pt x="4073" y="5849"/>
                </a:lnTo>
                <a:lnTo>
                  <a:pt x="0" y="10868"/>
                </a:lnTo>
                <a:lnTo>
                  <a:pt x="4073" y="15886"/>
                </a:lnTo>
                <a:lnTo>
                  <a:pt x="4073" y="19938"/>
                </a:lnTo>
                <a:cubicBezTo>
                  <a:pt x="4073" y="20856"/>
                  <a:pt x="4217" y="21600"/>
                  <a:pt x="4395" y="21600"/>
                </a:cubicBezTo>
                <a:lnTo>
                  <a:pt x="21279" y="21600"/>
                </a:lnTo>
                <a:cubicBezTo>
                  <a:pt x="21456" y="21600"/>
                  <a:pt x="21600" y="20856"/>
                  <a:pt x="21600" y="19938"/>
                </a:cubicBezTo>
                <a:lnTo>
                  <a:pt x="21600" y="1662"/>
                </a:lnTo>
                <a:cubicBezTo>
                  <a:pt x="21600" y="744"/>
                  <a:pt x="21456" y="0"/>
                  <a:pt x="21279" y="0"/>
                </a:cubicBezTo>
                <a:lnTo>
                  <a:pt x="4395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画像データ</a:t>
            </a:r>
          </a:p>
        </p:txBody>
      </p:sp>
      <p:sp>
        <p:nvSpPr>
          <p:cNvPr id="199" name="LiDARデータ"/>
          <p:cNvSpPr/>
          <p:nvPr/>
        </p:nvSpPr>
        <p:spPr>
          <a:xfrm>
            <a:off x="10373332" y="5413439"/>
            <a:ext cx="4269979" cy="7643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395" y="0"/>
                </a:moveTo>
                <a:cubicBezTo>
                  <a:pt x="4217" y="0"/>
                  <a:pt x="4073" y="803"/>
                  <a:pt x="4073" y="1794"/>
                </a:cubicBezTo>
                <a:lnTo>
                  <a:pt x="4073" y="4598"/>
                </a:lnTo>
                <a:lnTo>
                  <a:pt x="0" y="10015"/>
                </a:lnTo>
                <a:lnTo>
                  <a:pt x="4073" y="15421"/>
                </a:lnTo>
                <a:lnTo>
                  <a:pt x="4073" y="19806"/>
                </a:lnTo>
                <a:cubicBezTo>
                  <a:pt x="4073" y="20797"/>
                  <a:pt x="4217" y="21600"/>
                  <a:pt x="4395" y="21600"/>
                </a:cubicBezTo>
                <a:lnTo>
                  <a:pt x="21279" y="21600"/>
                </a:lnTo>
                <a:cubicBezTo>
                  <a:pt x="21456" y="21600"/>
                  <a:pt x="21600" y="20797"/>
                  <a:pt x="21600" y="19806"/>
                </a:cubicBezTo>
                <a:lnTo>
                  <a:pt x="21600" y="1794"/>
                </a:lnTo>
                <a:cubicBezTo>
                  <a:pt x="21600" y="803"/>
                  <a:pt x="21456" y="0"/>
                  <a:pt x="21279" y="0"/>
                </a:cubicBezTo>
                <a:lnTo>
                  <a:pt x="4395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LiDARデータ</a:t>
            </a:r>
          </a:p>
        </p:txBody>
      </p:sp>
      <p:sp>
        <p:nvSpPr>
          <p:cNvPr id="200" name="main process"/>
          <p:cNvSpPr/>
          <p:nvPr/>
        </p:nvSpPr>
        <p:spPr>
          <a:xfrm>
            <a:off x="426300" y="6580030"/>
            <a:ext cx="3952876" cy="1217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47" y="0"/>
                </a:moveTo>
                <a:cubicBezTo>
                  <a:pt x="155" y="0"/>
                  <a:pt x="0" y="504"/>
                  <a:pt x="0" y="1126"/>
                </a:cubicBezTo>
                <a:lnTo>
                  <a:pt x="0" y="20474"/>
                </a:lnTo>
                <a:cubicBezTo>
                  <a:pt x="0" y="21096"/>
                  <a:pt x="155" y="21600"/>
                  <a:pt x="347" y="21600"/>
                </a:cubicBezTo>
                <a:lnTo>
                  <a:pt x="12661" y="21600"/>
                </a:lnTo>
                <a:cubicBezTo>
                  <a:pt x="12852" y="21600"/>
                  <a:pt x="13008" y="21096"/>
                  <a:pt x="13008" y="20474"/>
                </a:cubicBezTo>
                <a:lnTo>
                  <a:pt x="13008" y="15883"/>
                </a:lnTo>
                <a:lnTo>
                  <a:pt x="21600" y="12490"/>
                </a:lnTo>
                <a:lnTo>
                  <a:pt x="13008" y="9096"/>
                </a:lnTo>
                <a:lnTo>
                  <a:pt x="13008" y="1126"/>
                </a:lnTo>
                <a:cubicBezTo>
                  <a:pt x="13008" y="504"/>
                  <a:pt x="12852" y="0"/>
                  <a:pt x="12661" y="0"/>
                </a:cubicBezTo>
                <a:lnTo>
                  <a:pt x="34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main process</a:t>
            </a:r>
          </a:p>
        </p:txBody>
      </p:sp>
      <p:sp>
        <p:nvSpPr>
          <p:cNvPr id="201" name="伝統画像処理：特徴点の検出、特徴点の記述子の抽出、記述子同士のマッチングで特徴点マッチを取得"/>
          <p:cNvSpPr/>
          <p:nvPr/>
        </p:nvSpPr>
        <p:spPr>
          <a:xfrm>
            <a:off x="8888185" y="6325633"/>
            <a:ext cx="15035214" cy="2045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098" y="0"/>
                </a:moveTo>
                <a:cubicBezTo>
                  <a:pt x="3047" y="0"/>
                  <a:pt x="3006" y="300"/>
                  <a:pt x="3006" y="670"/>
                </a:cubicBezTo>
                <a:lnTo>
                  <a:pt x="3006" y="10199"/>
                </a:lnTo>
                <a:lnTo>
                  <a:pt x="0" y="21600"/>
                </a:lnTo>
                <a:lnTo>
                  <a:pt x="3742" y="12855"/>
                </a:lnTo>
                <a:lnTo>
                  <a:pt x="21509" y="12855"/>
                </a:lnTo>
                <a:cubicBezTo>
                  <a:pt x="21559" y="12855"/>
                  <a:pt x="21600" y="12555"/>
                  <a:pt x="21600" y="12185"/>
                </a:cubicBezTo>
                <a:lnTo>
                  <a:pt x="21600" y="670"/>
                </a:lnTo>
                <a:cubicBezTo>
                  <a:pt x="21600" y="300"/>
                  <a:pt x="21559" y="0"/>
                  <a:pt x="21509" y="0"/>
                </a:cubicBezTo>
                <a:lnTo>
                  <a:pt x="3098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伝統画像処理：特徴点の検出、特徴点の記述子の抽出、記述子同士のマッチングで特徴点マッチを取得</a:t>
            </a:r>
          </a:p>
        </p:txBody>
      </p:sp>
      <p:sp>
        <p:nvSpPr>
          <p:cNvPr id="202" name="AI画像処理：opencvに含まれたYOLOv3を使って、車両BoundingBoxを検出"/>
          <p:cNvSpPr/>
          <p:nvPr/>
        </p:nvSpPr>
        <p:spPr>
          <a:xfrm>
            <a:off x="9973606" y="7690645"/>
            <a:ext cx="10908507" cy="16117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355" y="0"/>
                </a:moveTo>
                <a:cubicBezTo>
                  <a:pt x="5285" y="0"/>
                  <a:pt x="5229" y="381"/>
                  <a:pt x="5229" y="851"/>
                </a:cubicBezTo>
                <a:lnTo>
                  <a:pt x="5229" y="12983"/>
                </a:lnTo>
                <a:lnTo>
                  <a:pt x="0" y="21600"/>
                </a:lnTo>
                <a:lnTo>
                  <a:pt x="8080" y="16318"/>
                </a:lnTo>
                <a:lnTo>
                  <a:pt x="21474" y="16318"/>
                </a:lnTo>
                <a:cubicBezTo>
                  <a:pt x="21544" y="16318"/>
                  <a:pt x="21600" y="15937"/>
                  <a:pt x="21600" y="15467"/>
                </a:cubicBezTo>
                <a:lnTo>
                  <a:pt x="21600" y="851"/>
                </a:lnTo>
                <a:cubicBezTo>
                  <a:pt x="21600" y="381"/>
                  <a:pt x="21544" y="0"/>
                  <a:pt x="21474" y="0"/>
                </a:cubicBezTo>
                <a:lnTo>
                  <a:pt x="5355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AI画像処理：opencvに含まれたYOLOv3を使って、車両BoundingBoxを検出</a:t>
            </a:r>
          </a:p>
        </p:txBody>
      </p:sp>
      <p:sp>
        <p:nvSpPr>
          <p:cNvPr id="203" name="BoundingBox, DataFrame構造体（BoundingBox, 画像に紐付く特徴点、記述子、特徴点マッチ、LiDAR点群情報も含まれる大きい構造体）"/>
          <p:cNvSpPr/>
          <p:nvPr/>
        </p:nvSpPr>
        <p:spPr>
          <a:xfrm>
            <a:off x="8276046" y="9278516"/>
            <a:ext cx="16045657" cy="12668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939" y="0"/>
                </a:moveTo>
                <a:cubicBezTo>
                  <a:pt x="3891" y="0"/>
                  <a:pt x="3853" y="485"/>
                  <a:pt x="3853" y="1083"/>
                </a:cubicBezTo>
                <a:lnTo>
                  <a:pt x="3853" y="8675"/>
                </a:lnTo>
                <a:lnTo>
                  <a:pt x="0" y="11937"/>
                </a:lnTo>
                <a:lnTo>
                  <a:pt x="3853" y="15205"/>
                </a:lnTo>
                <a:lnTo>
                  <a:pt x="3853" y="20517"/>
                </a:lnTo>
                <a:cubicBezTo>
                  <a:pt x="3853" y="21115"/>
                  <a:pt x="3891" y="21600"/>
                  <a:pt x="3939" y="21600"/>
                </a:cubicBezTo>
                <a:lnTo>
                  <a:pt x="21515" y="21600"/>
                </a:lnTo>
                <a:cubicBezTo>
                  <a:pt x="21562" y="21600"/>
                  <a:pt x="21600" y="21115"/>
                  <a:pt x="21600" y="20517"/>
                </a:cubicBezTo>
                <a:lnTo>
                  <a:pt x="21600" y="1083"/>
                </a:lnTo>
                <a:cubicBezTo>
                  <a:pt x="21600" y="485"/>
                  <a:pt x="21562" y="0"/>
                  <a:pt x="21515" y="0"/>
                </a:cubicBezTo>
                <a:lnTo>
                  <a:pt x="393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BoundingBox, DataFrame構造体（BoundingBox, 画像に紐付く特徴点、記述子、特徴点マッチ、LiDAR点群情報も含まれる大きい構造体）</a:t>
            </a:r>
          </a:p>
        </p:txBody>
      </p:sp>
      <p:sp>
        <p:nvSpPr>
          <p:cNvPr id="204" name="伝統画像処理結果、AI画像処理結果、LiDAR点群をフュージョンして、TTCを計算する"/>
          <p:cNvSpPr/>
          <p:nvPr/>
        </p:nvSpPr>
        <p:spPr>
          <a:xfrm>
            <a:off x="9639708" y="10815150"/>
            <a:ext cx="10574736" cy="12176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191" y="0"/>
                </a:moveTo>
                <a:cubicBezTo>
                  <a:pt x="3148" y="0"/>
                  <a:pt x="3111" y="197"/>
                  <a:pt x="3088" y="479"/>
                </a:cubicBezTo>
                <a:lnTo>
                  <a:pt x="0" y="3738"/>
                </a:lnTo>
                <a:lnTo>
                  <a:pt x="3061" y="6970"/>
                </a:lnTo>
                <a:lnTo>
                  <a:pt x="3061" y="20474"/>
                </a:lnTo>
                <a:cubicBezTo>
                  <a:pt x="3061" y="21096"/>
                  <a:pt x="3119" y="21600"/>
                  <a:pt x="3191" y="21600"/>
                </a:cubicBezTo>
                <a:lnTo>
                  <a:pt x="21470" y="21600"/>
                </a:lnTo>
                <a:cubicBezTo>
                  <a:pt x="21542" y="21600"/>
                  <a:pt x="21600" y="21096"/>
                  <a:pt x="21600" y="20474"/>
                </a:cubicBezTo>
                <a:lnTo>
                  <a:pt x="21600" y="1126"/>
                </a:lnTo>
                <a:cubicBezTo>
                  <a:pt x="21600" y="504"/>
                  <a:pt x="21542" y="0"/>
                  <a:pt x="21470" y="0"/>
                </a:cubicBezTo>
                <a:lnTo>
                  <a:pt x="3191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伝統画像処理結果、AI画像処理結果、LiDAR点群をフュージョンして、TTCを計算する</a:t>
            </a:r>
          </a:p>
        </p:txBody>
      </p:sp>
      <p:sp>
        <p:nvSpPr>
          <p:cNvPr id="205" name="LiDAR点群処理。kd-treeはLiDAR TTCを計算する関数に利用している"/>
          <p:cNvSpPr/>
          <p:nvPr/>
        </p:nvSpPr>
        <p:spPr>
          <a:xfrm>
            <a:off x="8309275" y="12351784"/>
            <a:ext cx="8973345" cy="12668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409" y="0"/>
                </a:moveTo>
                <a:cubicBezTo>
                  <a:pt x="3324" y="0"/>
                  <a:pt x="3256" y="485"/>
                  <a:pt x="3256" y="1083"/>
                </a:cubicBezTo>
                <a:lnTo>
                  <a:pt x="3256" y="3106"/>
                </a:lnTo>
                <a:lnTo>
                  <a:pt x="0" y="6368"/>
                </a:lnTo>
                <a:lnTo>
                  <a:pt x="3256" y="9629"/>
                </a:lnTo>
                <a:lnTo>
                  <a:pt x="3256" y="20517"/>
                </a:lnTo>
                <a:cubicBezTo>
                  <a:pt x="3256" y="21115"/>
                  <a:pt x="3324" y="21600"/>
                  <a:pt x="3409" y="21600"/>
                </a:cubicBezTo>
                <a:lnTo>
                  <a:pt x="21447" y="21600"/>
                </a:lnTo>
                <a:cubicBezTo>
                  <a:pt x="21532" y="21600"/>
                  <a:pt x="21600" y="21115"/>
                  <a:pt x="21600" y="20517"/>
                </a:cubicBezTo>
                <a:lnTo>
                  <a:pt x="21600" y="1083"/>
                </a:lnTo>
                <a:cubicBezTo>
                  <a:pt x="21600" y="485"/>
                  <a:pt x="21532" y="0"/>
                  <a:pt x="21447" y="0"/>
                </a:cubicBezTo>
                <a:lnTo>
                  <a:pt x="340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LiDAR点群処理。kd-treeはLiDAR TTCを計算する関数に利用している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tep 2: Detect and classify objects"/>
          <p:cNvSpPr txBox="1"/>
          <p:nvPr>
            <p:ph type="title"/>
          </p:nvPr>
        </p:nvSpPr>
        <p:spPr>
          <a:xfrm>
            <a:off x="1689099" y="-33655"/>
            <a:ext cx="21005801" cy="1322097"/>
          </a:xfrm>
          <a:prstGeom prst="rect">
            <a:avLst/>
          </a:prstGeom>
        </p:spPr>
        <p:txBody>
          <a:bodyPr/>
          <a:lstStyle>
            <a:lvl1pPr defTabSz="594360">
              <a:defRPr sz="8064"/>
            </a:lvl1pPr>
          </a:lstStyle>
          <a:p>
            <a:pPr/>
            <a:r>
              <a:t>Step 2: Detect and classify objects</a:t>
            </a:r>
          </a:p>
        </p:txBody>
      </p:sp>
      <p:pic>
        <p:nvPicPr>
          <p:cNvPr id="208" name="draggedimage-6-l6-2.png" descr="draggedimage-6-l6-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98857" y="3828506"/>
            <a:ext cx="15748001" cy="4724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draggedimage-8-l6-2.png" descr="draggedimage-8-l6-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05207" y="8748569"/>
            <a:ext cx="15735301" cy="4762501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やり方：OpenCVにあるYOLOv3を使って、車を検出して、Bounding Boxで囲む。（detectObjects）…"/>
          <p:cNvSpPr txBox="1"/>
          <p:nvPr/>
        </p:nvSpPr>
        <p:spPr>
          <a:xfrm>
            <a:off x="399078" y="1442381"/>
            <a:ext cx="20397956" cy="17239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やり方：OpenCVにあるYOLOv3を使って、車を検出して、Bounding Boxで囲む。（detectObjects）</a:t>
            </a:r>
          </a:p>
          <a:p>
            <a:pPr/>
            <a:r>
              <a:t>Step 2.1: モデルを準備する；（cv::din::readNetFromDarknet）</a:t>
            </a:r>
          </a:p>
          <a:p>
            <a:pPr/>
            <a:r>
              <a:t>Step 2.2: 画像からネットワークが食える4Dインプットデータを生成する；（cv::dnn::blobFromImage）</a:t>
            </a:r>
          </a:p>
        </p:txBody>
      </p:sp>
      <p:sp>
        <p:nvSpPr>
          <p:cNvPr id="211" name="Step 2.3: ネットワークにforwardする："/>
          <p:cNvSpPr txBox="1"/>
          <p:nvPr/>
        </p:nvSpPr>
        <p:spPr>
          <a:xfrm>
            <a:off x="204141" y="4844463"/>
            <a:ext cx="7015354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Step 2.3: ネットワークにforwardする：</a:t>
            </a:r>
          </a:p>
        </p:txBody>
      </p:sp>
      <p:sp>
        <p:nvSpPr>
          <p:cNvPr id="212" name="Step 2.4: ネットワークアウトプットに対する後処理：大きく重なるBounding Boxの削除。（cv::dnn::NMSBoxes）"/>
          <p:cNvSpPr txBox="1"/>
          <p:nvPr/>
        </p:nvSpPr>
        <p:spPr>
          <a:xfrm>
            <a:off x="436335" y="9035485"/>
            <a:ext cx="6550965" cy="2257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Step 2.4: ネットワークアウトプットに対する後処理：大きく重なるBounding Boxの削除。（cv::dnn::NMSBoxes）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tep 4: Cluster LiDAR point cloud"/>
          <p:cNvSpPr txBox="1"/>
          <p:nvPr>
            <p:ph type="title"/>
          </p:nvPr>
        </p:nvSpPr>
        <p:spPr>
          <a:xfrm>
            <a:off x="1689100" y="21953"/>
            <a:ext cx="21005801" cy="1591599"/>
          </a:xfrm>
          <a:prstGeom prst="rect">
            <a:avLst/>
          </a:prstGeom>
        </p:spPr>
        <p:txBody>
          <a:bodyPr/>
          <a:lstStyle>
            <a:lvl1pPr defTabSz="718184">
              <a:defRPr sz="9744"/>
            </a:lvl1pPr>
          </a:lstStyle>
          <a:p>
            <a:pPr/>
            <a:r>
              <a:t>Step 4: Cluster LiDAR point cloud</a:t>
            </a:r>
          </a:p>
        </p:txBody>
      </p:sp>
      <p:pic>
        <p:nvPicPr>
          <p:cNvPr id="215" name="ebene.png" descr="eben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65115" y="6573241"/>
            <a:ext cx="15849601" cy="690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sf-25-.png" descr="sf-25-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257048" y="1695887"/>
            <a:ext cx="8776718" cy="4374688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やり方：3D LiDAR座標を2D ピクセル座標に変換して、あるBounding Box (ROI)に入ったら、そのBoundingBox構造体に格納する。（CamFusion::ClusterLidarWithROI）"/>
          <p:cNvSpPr txBox="1"/>
          <p:nvPr/>
        </p:nvSpPr>
        <p:spPr>
          <a:xfrm>
            <a:off x="229214" y="2482353"/>
            <a:ext cx="6887575" cy="2801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やり方：3D LiDAR座標を2D ピクセル座標に変換して、あるBounding Box (ROI)に入ったら、そのBoundingBox構造体に格納する。（CamFusion::ClusterLidarWithROI）</a:t>
            </a:r>
          </a:p>
        </p:txBody>
      </p:sp>
      <p:sp>
        <p:nvSpPr>
          <p:cNvPr id="218" name="課題対応１：ROIが実際の車枠より大きいので、車に属しないLiDAR点を格納しないようにROIを縮める。（右図は前走車ROIを10%, 25%縮めた結果。）（cv::Rect smallerBox）"/>
          <p:cNvSpPr txBox="1"/>
          <p:nvPr/>
        </p:nvSpPr>
        <p:spPr>
          <a:xfrm>
            <a:off x="7743131" y="2214573"/>
            <a:ext cx="6887575" cy="2812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課題対応１：ROIが実際の車枠より大きいので、車に属しないLiDAR点を格納しないようにROIを縮める。（右図は前走車ROIを10%, 25%縮めた結果。）（cv::Rect smallerBox）</a:t>
            </a:r>
          </a:p>
        </p:txBody>
      </p:sp>
      <p:sp>
        <p:nvSpPr>
          <p:cNvPr id="219" name="課題対応２：ROI同士が重なった部分に入ったLiDAR点は、BoundingBox構造体にも格納しない。（右図の緑ROIの右上は、前のトラックROIと重なるので、その部分のLiDAR点群は入れない。）（enclosingBoxes.size() == 1のif文）"/>
          <p:cNvSpPr txBox="1"/>
          <p:nvPr/>
        </p:nvSpPr>
        <p:spPr>
          <a:xfrm>
            <a:off x="641123" y="7120110"/>
            <a:ext cx="6887575" cy="33572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課題対応２：ROI同士が重なった部分に入ったLiDAR点は、BoundingBox構造体にも格納しない。（右図の緑ROIの右上は、前のトラックROIと重なるので、その部分のLiDAR点群は入れない。）（enclosingBoxes.size() == 1のif文）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tep 5: Detect image keypoints"/>
          <p:cNvSpPr txBox="1"/>
          <p:nvPr>
            <p:ph type="title"/>
          </p:nvPr>
        </p:nvSpPr>
        <p:spPr>
          <a:xfrm>
            <a:off x="1689100" y="355600"/>
            <a:ext cx="21005801" cy="1644013"/>
          </a:xfrm>
          <a:prstGeom prst="rect">
            <a:avLst/>
          </a:prstGeom>
        </p:spPr>
        <p:txBody>
          <a:bodyPr/>
          <a:lstStyle>
            <a:lvl1pPr defTabSz="742950">
              <a:defRPr sz="10080"/>
            </a:lvl1pPr>
          </a:lstStyle>
          <a:p>
            <a:pPr/>
            <a:r>
              <a:t>Step 5: Detect image keypoints</a:t>
            </a:r>
          </a:p>
        </p:txBody>
      </p:sp>
      <p:pic>
        <p:nvPicPr>
          <p:cNvPr id="222" name="fast-detector-2020-08-22-10-40-31.png" descr="fast-detector-2020-08-22-10-40-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0050" y="2291582"/>
            <a:ext cx="15773401" cy="5156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orb-detector-2020-08-22-10-44-19.png" descr="orb-detector-2020-08-22-10-44-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44638" y="7466188"/>
            <a:ext cx="15824201" cy="5181601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やり方：親クラスcv::FeatureDetectorのポインターを持って、検出器種類によってインスタンス化して、detectメソッドを呼び出す。（Matching2D::DetectKeypoints）…"/>
          <p:cNvSpPr txBox="1"/>
          <p:nvPr/>
        </p:nvSpPr>
        <p:spPr>
          <a:xfrm>
            <a:off x="39643" y="8753264"/>
            <a:ext cx="8040315" cy="3271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やり方：親クラスcv::FeatureDetectorのポインターを持って、検出器種類によってインスタンス化して、detectメソッドを呼び出す。（Matching2D::DetectKeypoints）</a:t>
            </a:r>
          </a:p>
          <a:p>
            <a:pPr algn="l"/>
            <a:r>
              <a:t>実装している検出器：SHITOMASI, HARRIS, FAST, BRISK, ORB, AKAZE, SIFT.</a:t>
            </a:r>
          </a:p>
        </p:txBody>
      </p:sp>
      <p:sp>
        <p:nvSpPr>
          <p:cNvPr id="225" name="FAST（左）やORB（下）検出器の特徴点検出結果"/>
          <p:cNvSpPr txBox="1"/>
          <p:nvPr/>
        </p:nvSpPr>
        <p:spPr>
          <a:xfrm>
            <a:off x="17707957" y="3753905"/>
            <a:ext cx="5150015" cy="1179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FAST（左）やORB（下）検出器の特徴点検出結果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tep 6: Extract keypoint descriptors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20065">
              <a:defRPr sz="7056"/>
            </a:pPr>
            <a:r>
              <a:t>Step 6: Extract keypoint descriptors</a:t>
            </a:r>
          </a:p>
          <a:p>
            <a:pPr defTabSz="520065">
              <a:defRPr sz="7056"/>
            </a:pPr>
            <a:r>
              <a:t>Step 7: Match keypoint descriptors</a:t>
            </a:r>
          </a:p>
        </p:txBody>
      </p:sp>
      <p:sp>
        <p:nvSpPr>
          <p:cNvPr id="228" name="Step 6:…"/>
          <p:cNvSpPr txBox="1"/>
          <p:nvPr/>
        </p:nvSpPr>
        <p:spPr>
          <a:xfrm>
            <a:off x="953482" y="2925102"/>
            <a:ext cx="15546593" cy="2193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Step 6: </a:t>
            </a:r>
          </a:p>
          <a:p>
            <a:pPr algn="l"/>
            <a:r>
              <a:t>やり方：親クラスのcv::DescriptorExtractorポインターを持って、抽出器種類によってインスタンス化して、computeメソッドを呼び出す。（Matching2D::DescKeypoints）</a:t>
            </a:r>
          </a:p>
          <a:p>
            <a:pPr algn="l"/>
            <a:r>
              <a:t>実現している抽出器：BRISK, BRIEF, ORB, FREAK, AKAZE, SIFT.</a:t>
            </a:r>
          </a:p>
        </p:txBody>
      </p:sp>
      <p:sp>
        <p:nvSpPr>
          <p:cNvPr id="229" name="Step 7:…"/>
          <p:cNvSpPr txBox="1"/>
          <p:nvPr/>
        </p:nvSpPr>
        <p:spPr>
          <a:xfrm>
            <a:off x="953482" y="5402409"/>
            <a:ext cx="15546593" cy="2193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Step 7: </a:t>
            </a:r>
          </a:p>
          <a:p>
            <a:pPr algn="l"/>
            <a:r>
              <a:t>やり方：親クラスのcv::DescriptorMatcherポインターを持って、matcher種類（BruteForce/FLANN）及び記述子種類（HOG/Binary）によってインスタンス化して、match/knnMatchメソッドを呼び出す。（Matching2D::MatchDescriptors）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tep 8: Track 3D object bounding boxes"/>
          <p:cNvSpPr txBox="1"/>
          <p:nvPr>
            <p:ph type="title"/>
          </p:nvPr>
        </p:nvSpPr>
        <p:spPr>
          <a:xfrm>
            <a:off x="1689100" y="0"/>
            <a:ext cx="21005800" cy="2286000"/>
          </a:xfrm>
          <a:prstGeom prst="rect">
            <a:avLst/>
          </a:prstGeom>
        </p:spPr>
        <p:txBody>
          <a:bodyPr/>
          <a:lstStyle>
            <a:lvl1pPr defTabSz="652145">
              <a:defRPr sz="8848"/>
            </a:lvl1pPr>
          </a:lstStyle>
          <a:p>
            <a:pPr/>
            <a:r>
              <a:t>Step 8: Track 3D object bounding boxes</a:t>
            </a:r>
          </a:p>
        </p:txBody>
      </p:sp>
      <p:pic>
        <p:nvPicPr>
          <p:cNvPr id="232" name="match-boundingbox-2020-09-12-19-20-05-2.png" descr="match-boundingbox-2020-09-12-19-20-05-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05300" y="1905000"/>
            <a:ext cx="15773400" cy="990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やり方：特徴点マッチが一番多いBounding Box同士を、Bounding Boxマッチにする。（CamFusion::MatchBoundingBoxes）"/>
          <p:cNvSpPr txBox="1"/>
          <p:nvPr/>
        </p:nvSpPr>
        <p:spPr>
          <a:xfrm>
            <a:off x="1381319" y="11896879"/>
            <a:ext cx="20826857" cy="1179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やり方：特徴点マッチが一番多いBounding Box同士を、Bounding Boxマッチにする。（CamFusion::MatchBoundingBoxes）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tep 9.1:LiDAR TTCの計算"/>
          <p:cNvSpPr txBox="1"/>
          <p:nvPr>
            <p:ph type="title"/>
          </p:nvPr>
        </p:nvSpPr>
        <p:spPr>
          <a:xfrm>
            <a:off x="1689100" y="-5851"/>
            <a:ext cx="21005801" cy="1857974"/>
          </a:xfrm>
          <a:prstGeom prst="rect">
            <a:avLst/>
          </a:prstGeom>
        </p:spPr>
        <p:txBody>
          <a:bodyPr/>
          <a:lstStyle>
            <a:lvl1pPr defTabSz="726440">
              <a:defRPr sz="9856"/>
            </a:lvl1pPr>
          </a:lstStyle>
          <a:p>
            <a:pPr/>
            <a:r>
              <a:t>Step 9.1:LiDAR TTCの計算</a:t>
            </a:r>
          </a:p>
        </p:txBody>
      </p:sp>
      <p:pic>
        <p:nvPicPr>
          <p:cNvPr id="236" name="outlier-11-2020-09-05-17-56-50.png" descr="outlier-11-2020-09-05-17-56-5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80960" y="7716459"/>
            <a:ext cx="11709220" cy="3398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draggedimage-1-l3-2.png" descr="draggedimage-1-l3-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12354" y="2834282"/>
            <a:ext cx="9577098" cy="42049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draggedimage-l3.png" descr="draggedimage-l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43619" y="2834282"/>
            <a:ext cx="10922025" cy="4204904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やり方：前フレームと現フレームの前走車との距離及び経った時間からTTCを計算する。（CamFusion::ComputeTTCLidar）"/>
          <p:cNvSpPr txBox="1"/>
          <p:nvPr/>
        </p:nvSpPr>
        <p:spPr>
          <a:xfrm>
            <a:off x="1277001" y="1569418"/>
            <a:ext cx="18989006" cy="1179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やり方：前フレームと現フレームの前走車との距離及び経った時間からTTCを計算する。（CamFusion::ComputeTTCLidar）</a:t>
            </a:r>
          </a:p>
        </p:txBody>
      </p:sp>
      <p:sp>
        <p:nvSpPr>
          <p:cNvPr id="240" name="課題：右図のようにLiDAR点群の最近傍の点は前走車後ろの手前にあるので、実際の前走車との距離より短い。…"/>
          <p:cNvSpPr txBox="1"/>
          <p:nvPr/>
        </p:nvSpPr>
        <p:spPr>
          <a:xfrm>
            <a:off x="355346" y="7779659"/>
            <a:ext cx="9853074" cy="3271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課題：右図のようにLiDAR点群の最近傍の点は前走車後ろの手前にあるので、実際の前走車との距離より短い。</a:t>
            </a:r>
          </a:p>
          <a:p>
            <a:pPr algn="l"/>
          </a:p>
          <a:p>
            <a:pPr algn="l"/>
            <a:r>
              <a:t>対応（もっと軽い方法があるかもしれない）：kd-treeを使って、x座標（縦方向）上の最大クラスタを探して、このクラスタのmin xを前走車との距離にする。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idar Obstacle Det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Lidar Obstacle Detection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tep 9.2: 特徴点マッチのOutlier対応…"/>
          <p:cNvSpPr txBox="1"/>
          <p:nvPr>
            <p:ph type="title"/>
          </p:nvPr>
        </p:nvSpPr>
        <p:spPr>
          <a:xfrm>
            <a:off x="1689100" y="-5851"/>
            <a:ext cx="21005800" cy="1857974"/>
          </a:xfrm>
          <a:prstGeom prst="rect">
            <a:avLst/>
          </a:prstGeom>
        </p:spPr>
        <p:txBody>
          <a:bodyPr/>
          <a:lstStyle/>
          <a:p>
            <a:pPr defTabSz="354965">
              <a:defRPr sz="4816"/>
            </a:pPr>
            <a:r>
              <a:t>Step 9.2: 特徴点マッチのOutlier対応</a:t>
            </a:r>
          </a:p>
          <a:p>
            <a:pPr defTabSz="354965">
              <a:defRPr sz="4816"/>
            </a:pPr>
            <a:r>
              <a:t>Step 9.3: 特徴点マッチからCamera TTCの計算</a:t>
            </a:r>
          </a:p>
        </p:txBody>
      </p:sp>
      <p:sp>
        <p:nvSpPr>
          <p:cNvPr id="243" name="Step 9.2: 特徴点マッチを使う前に、外れ値を消す。…"/>
          <p:cNvSpPr txBox="1"/>
          <p:nvPr/>
        </p:nvSpPr>
        <p:spPr>
          <a:xfrm>
            <a:off x="705540" y="1658643"/>
            <a:ext cx="22083196" cy="17239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Step 9.2: 特徴点マッチを使う前に、外れ値を消す。</a:t>
            </a:r>
          </a:p>
          <a:p>
            <a:pPr algn="l"/>
            <a:r>
              <a:t>やり方：cv::findHomographyを関数利用して、RANSAC方法で前フレームと現フレームの最適変換を求めて、この最適変換が適用できない特徴点マッチはOutlierにする。</a:t>
            </a:r>
          </a:p>
        </p:txBody>
      </p:sp>
      <p:pic>
        <p:nvPicPr>
          <p:cNvPr id="244" name="draggedimage-1-l3-3.png" descr="draggedimage-1-l3-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55404" y="2825260"/>
            <a:ext cx="12845185" cy="60512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draggedimage-l3-3.png" descr="draggedimage-l3-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2926" y="4831248"/>
            <a:ext cx="11130670" cy="4053504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Step 9.2: 右の図のように前フレームや現フレームの前走車のHのratioでTTCを計算する。"/>
          <p:cNvSpPr txBox="1"/>
          <p:nvPr/>
        </p:nvSpPr>
        <p:spPr>
          <a:xfrm>
            <a:off x="388622" y="3517171"/>
            <a:ext cx="10659278" cy="1179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Step 9.2: 右の図のように前フレームや現フレームの前走車のHのratioでTTCを計算する。</a:t>
            </a:r>
          </a:p>
        </p:txBody>
      </p:sp>
      <p:pic>
        <p:nvPicPr>
          <p:cNvPr id="247" name="new-group-1.jpg" descr="new-group-1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148751" y="8044226"/>
            <a:ext cx="9016056" cy="5635036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課題：実際はHがなくて、特徴点マッチしかない。…"/>
          <p:cNvSpPr txBox="1"/>
          <p:nvPr/>
        </p:nvSpPr>
        <p:spPr>
          <a:xfrm>
            <a:off x="360818" y="9019376"/>
            <a:ext cx="9807459" cy="4360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課題：実際はHがなくて、特徴点マッチしかない。</a:t>
            </a:r>
          </a:p>
          <a:p>
            <a:pPr algn="l"/>
          </a:p>
          <a:p>
            <a:pPr algn="l"/>
            <a:r>
              <a:t>対応：</a:t>
            </a:r>
          </a:p>
          <a:p>
            <a:pPr marL="555625" indent="-555625" algn="l">
              <a:buSzPct val="100000"/>
              <a:buAutoNum type="arabicPeriod" startAt="1"/>
            </a:pPr>
            <a:r>
              <a:t>N特徴点マッチからN * (N-1)個distance ratioがある。distanceが小さいとdistance ratioの分散が大きいので、一定値以上のdistanceのみ考える。</a:t>
            </a:r>
          </a:p>
          <a:p>
            <a:pPr marL="555625" indent="-555625" algn="l">
              <a:buSzPct val="100000"/>
              <a:buAutoNum type="arabicPeriod" startAt="1"/>
            </a:pPr>
            <a:r>
              <a:t>上記選んだdistance ratioらの中間値を使ってTTCを計算する。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Unscented Kalman Filt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Unscented Kalman Filter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プロジェクト概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プロジェクト概要</a:t>
            </a:r>
          </a:p>
        </p:txBody>
      </p:sp>
      <p:pic>
        <p:nvPicPr>
          <p:cNvPr id="253" name="ukf_highway_tracked.gif" descr="ukf_highway_tracked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43600" y="3352800"/>
            <a:ext cx="12496800" cy="7010400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実行結果（GIF）："/>
          <p:cNvSpPr txBox="1"/>
          <p:nvPr/>
        </p:nvSpPr>
        <p:spPr>
          <a:xfrm>
            <a:off x="3451257" y="2481683"/>
            <a:ext cx="438191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実行結果（GIF）：</a:t>
            </a:r>
          </a:p>
        </p:txBody>
      </p:sp>
      <p:sp>
        <p:nvSpPr>
          <p:cNvPr id="255" name="タスク：CTRVモーションモデル及びUKFで他車のx, y, v_x, v_yを周期毎に予測する。予測結果とGround Truthの差が閾値に収まる。…"/>
          <p:cNvSpPr txBox="1"/>
          <p:nvPr/>
        </p:nvSpPr>
        <p:spPr>
          <a:xfrm>
            <a:off x="3264923" y="10599316"/>
            <a:ext cx="17854153" cy="2268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タスク：CTRVモーションモデル及びUKFで他車のx, y, v_x, v_yを周期毎に予測する。予測結果とGround Truthの差が閾値に収まる。</a:t>
            </a:r>
          </a:p>
          <a:p>
            <a:pPr algn="l"/>
            <a:r>
              <a:t>技術要素：CTRVモデル（Nonlinear）によるUKF予測、Lidar観測値（Linear観測モデル）が来る度にKF更新、Radar観測値（Nonlinear観測モデル）が来る度にUKF更新</a:t>
            </a:r>
          </a:p>
        </p:txBody>
      </p:sp>
      <p:sp>
        <p:nvSpPr>
          <p:cNvPr id="256" name="UKF原理は自動運転勉強会3回目資料に参考"/>
          <p:cNvSpPr txBox="1"/>
          <p:nvPr/>
        </p:nvSpPr>
        <p:spPr>
          <a:xfrm>
            <a:off x="18885857" y="2209457"/>
            <a:ext cx="4852896" cy="1179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UKF原理は自動運転勉強会3回目資料に参考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(Unscented) Kalman Filterフロー"/>
          <p:cNvSpPr txBox="1"/>
          <p:nvPr>
            <p:ph type="title"/>
          </p:nvPr>
        </p:nvSpPr>
        <p:spPr>
          <a:xfrm>
            <a:off x="1689100" y="-5851"/>
            <a:ext cx="21005801" cy="1631633"/>
          </a:xfrm>
          <a:prstGeom prst="rect">
            <a:avLst/>
          </a:prstGeom>
        </p:spPr>
        <p:txBody>
          <a:bodyPr/>
          <a:lstStyle>
            <a:lvl1pPr defTabSz="635634">
              <a:defRPr sz="8624"/>
            </a:lvl1pPr>
          </a:lstStyle>
          <a:p>
            <a:pPr/>
            <a:r>
              <a:t>(Unscented) Kalman Filterフロー</a:t>
            </a:r>
          </a:p>
        </p:txBody>
      </p:sp>
      <p:pic>
        <p:nvPicPr>
          <p:cNvPr id="259" name="screenshot-from-2017-02-27-19-56-58.png" descr="screenshot-from-2017-02-27-19-56-5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0518" y="1503068"/>
            <a:ext cx="21282964" cy="11840686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UKF::ProcessMeasurement"/>
          <p:cNvSpPr/>
          <p:nvPr/>
        </p:nvSpPr>
        <p:spPr>
          <a:xfrm>
            <a:off x="268625" y="3387004"/>
            <a:ext cx="2777276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UKF::ProcessMeasurement</a:t>
            </a:r>
          </a:p>
        </p:txBody>
      </p:sp>
      <p:sp>
        <p:nvSpPr>
          <p:cNvPr id="261" name="UKF::Prediction"/>
          <p:cNvSpPr/>
          <p:nvPr/>
        </p:nvSpPr>
        <p:spPr>
          <a:xfrm>
            <a:off x="15381915" y="4736506"/>
            <a:ext cx="3012522" cy="90941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UKF::Prediction</a:t>
            </a:r>
          </a:p>
        </p:txBody>
      </p:sp>
      <p:sp>
        <p:nvSpPr>
          <p:cNvPr id="262" name="UKF::UpdateLidar"/>
          <p:cNvSpPr/>
          <p:nvPr/>
        </p:nvSpPr>
        <p:spPr>
          <a:xfrm>
            <a:off x="5649617" y="8867264"/>
            <a:ext cx="4085795" cy="90941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UKF::UpdateLidar</a:t>
            </a:r>
          </a:p>
        </p:txBody>
      </p:sp>
      <p:sp>
        <p:nvSpPr>
          <p:cNvPr id="263" name="UKF::UpdateRadar"/>
          <p:cNvSpPr/>
          <p:nvPr/>
        </p:nvSpPr>
        <p:spPr>
          <a:xfrm>
            <a:off x="18232753" y="8867264"/>
            <a:ext cx="4085796" cy="90941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UKF::UpdateRadar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Unscented_Kalman_Filter…"/>
          <p:cNvSpPr txBox="1"/>
          <p:nvPr/>
        </p:nvSpPr>
        <p:spPr>
          <a:xfrm>
            <a:off x="2736979" y="2197099"/>
            <a:ext cx="7607425" cy="93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Unscented_Kalman_Filter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├── CMakeLists.txt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├── README.md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└── src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Eigen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├──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highway.h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main.cpp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measurement_package.h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render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├── box.h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├── render.cpp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└── render.h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sensors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├── data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│   └── pcd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│       ├── highway_xxx.pcd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└── lidar.h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tools.cpp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tools.h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ukf.cpp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└── ukf.h</a:t>
            </a:r>
          </a:p>
        </p:txBody>
      </p:sp>
      <p:sp>
        <p:nvSpPr>
          <p:cNvPr id="266" name="ソースコード構成"/>
          <p:cNvSpPr txBox="1"/>
          <p:nvPr/>
        </p:nvSpPr>
        <p:spPr>
          <a:xfrm>
            <a:off x="472664" y="355600"/>
            <a:ext cx="2324274" cy="269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354965">
              <a:defRPr b="0" sz="4816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ソースコード構成</a:t>
            </a:r>
          </a:p>
        </p:txBody>
      </p:sp>
      <p:sp>
        <p:nvSpPr>
          <p:cNvPr id="267" name="EigenにあるMatrixXd, VectorXd及びMatrix演算APIはUKFの実現に結構使っている。"/>
          <p:cNvSpPr/>
          <p:nvPr/>
        </p:nvSpPr>
        <p:spPr>
          <a:xfrm>
            <a:off x="5658944" y="3185650"/>
            <a:ext cx="9036845" cy="13386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77" y="0"/>
                </a:moveTo>
                <a:cubicBezTo>
                  <a:pt x="1993" y="0"/>
                  <a:pt x="1925" y="459"/>
                  <a:pt x="1925" y="1025"/>
                </a:cubicBezTo>
                <a:lnTo>
                  <a:pt x="1925" y="11892"/>
                </a:lnTo>
                <a:lnTo>
                  <a:pt x="0" y="14985"/>
                </a:lnTo>
                <a:lnTo>
                  <a:pt x="1925" y="18078"/>
                </a:lnTo>
                <a:lnTo>
                  <a:pt x="1925" y="20575"/>
                </a:lnTo>
                <a:cubicBezTo>
                  <a:pt x="1925" y="21141"/>
                  <a:pt x="1993" y="21600"/>
                  <a:pt x="2077" y="21600"/>
                </a:cubicBezTo>
                <a:lnTo>
                  <a:pt x="21448" y="21600"/>
                </a:lnTo>
                <a:cubicBezTo>
                  <a:pt x="21532" y="21600"/>
                  <a:pt x="21600" y="21141"/>
                  <a:pt x="21600" y="20575"/>
                </a:cubicBezTo>
                <a:lnTo>
                  <a:pt x="21600" y="1025"/>
                </a:lnTo>
                <a:cubicBezTo>
                  <a:pt x="21600" y="459"/>
                  <a:pt x="21532" y="0"/>
                  <a:pt x="21448" y="0"/>
                </a:cubicBezTo>
                <a:lnTo>
                  <a:pt x="2077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EigenにあるMatrixXd, VectorXd及びMatrix演算APIはUKFの実現に結構使っている。</a:t>
            </a:r>
          </a:p>
        </p:txBody>
      </p:sp>
      <p:sp>
        <p:nvSpPr>
          <p:cNvPr id="268" name="main.cppやhighway.hはmain process"/>
          <p:cNvSpPr/>
          <p:nvPr/>
        </p:nvSpPr>
        <p:spPr>
          <a:xfrm>
            <a:off x="6334969" y="4657278"/>
            <a:ext cx="9155113" cy="742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329" y="0"/>
                </a:moveTo>
                <a:cubicBezTo>
                  <a:pt x="2246" y="0"/>
                  <a:pt x="2179" y="827"/>
                  <a:pt x="2179" y="1846"/>
                </a:cubicBezTo>
                <a:lnTo>
                  <a:pt x="2179" y="11135"/>
                </a:lnTo>
                <a:lnTo>
                  <a:pt x="0" y="15923"/>
                </a:lnTo>
                <a:lnTo>
                  <a:pt x="2207" y="20769"/>
                </a:lnTo>
                <a:cubicBezTo>
                  <a:pt x="2234" y="21263"/>
                  <a:pt x="2277" y="21600"/>
                  <a:pt x="2329" y="21600"/>
                </a:cubicBezTo>
                <a:lnTo>
                  <a:pt x="21450" y="21600"/>
                </a:lnTo>
                <a:cubicBezTo>
                  <a:pt x="21533" y="21600"/>
                  <a:pt x="21600" y="20773"/>
                  <a:pt x="21600" y="19754"/>
                </a:cubicBezTo>
                <a:lnTo>
                  <a:pt x="21600" y="1846"/>
                </a:lnTo>
                <a:cubicBezTo>
                  <a:pt x="21600" y="827"/>
                  <a:pt x="21533" y="0"/>
                  <a:pt x="21450" y="0"/>
                </a:cubicBezTo>
                <a:lnTo>
                  <a:pt x="232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main.cppやhighway.hはmain process</a:t>
            </a:r>
          </a:p>
        </p:txBody>
      </p:sp>
      <p:sp>
        <p:nvSpPr>
          <p:cNvPr id="269" name="LiDAR/RADAR共通の観測値構造体MeasurementPackage"/>
          <p:cNvSpPr/>
          <p:nvPr/>
        </p:nvSpPr>
        <p:spPr>
          <a:xfrm>
            <a:off x="9110390" y="5482395"/>
            <a:ext cx="12220576" cy="742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36" y="0"/>
                </a:moveTo>
                <a:cubicBezTo>
                  <a:pt x="1474" y="0"/>
                  <a:pt x="1423" y="827"/>
                  <a:pt x="1423" y="1846"/>
                </a:cubicBezTo>
                <a:lnTo>
                  <a:pt x="1423" y="4108"/>
                </a:lnTo>
                <a:lnTo>
                  <a:pt x="0" y="9681"/>
                </a:lnTo>
                <a:lnTo>
                  <a:pt x="1423" y="15254"/>
                </a:lnTo>
                <a:lnTo>
                  <a:pt x="1423" y="19754"/>
                </a:lnTo>
                <a:cubicBezTo>
                  <a:pt x="1423" y="20773"/>
                  <a:pt x="1474" y="21600"/>
                  <a:pt x="1536" y="21600"/>
                </a:cubicBezTo>
                <a:lnTo>
                  <a:pt x="21488" y="21600"/>
                </a:lnTo>
                <a:cubicBezTo>
                  <a:pt x="21550" y="21600"/>
                  <a:pt x="21600" y="20773"/>
                  <a:pt x="21600" y="19754"/>
                </a:cubicBezTo>
                <a:lnTo>
                  <a:pt x="21600" y="1846"/>
                </a:lnTo>
                <a:cubicBezTo>
                  <a:pt x="21600" y="827"/>
                  <a:pt x="21550" y="0"/>
                  <a:pt x="21488" y="0"/>
                </a:cubicBezTo>
                <a:lnTo>
                  <a:pt x="1536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LiDAR/RADAR共通の観測値構造体MeasurementPackage</a:t>
            </a:r>
          </a:p>
        </p:txBody>
      </p:sp>
      <p:sp>
        <p:nvSpPr>
          <p:cNvPr id="270" name="lidarSense, radarSenseにUKF処理を起こす；CalculateRMSEに予測結果とGroundTruthの誤差を計算する。"/>
          <p:cNvSpPr/>
          <p:nvPr/>
        </p:nvSpPr>
        <p:spPr>
          <a:xfrm>
            <a:off x="6394103" y="9457307"/>
            <a:ext cx="12220576" cy="13386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36" y="0"/>
                </a:moveTo>
                <a:cubicBezTo>
                  <a:pt x="1474" y="0"/>
                  <a:pt x="1423" y="459"/>
                  <a:pt x="1423" y="1025"/>
                </a:cubicBezTo>
                <a:lnTo>
                  <a:pt x="1423" y="11892"/>
                </a:lnTo>
                <a:lnTo>
                  <a:pt x="0" y="14985"/>
                </a:lnTo>
                <a:lnTo>
                  <a:pt x="1423" y="18078"/>
                </a:lnTo>
                <a:lnTo>
                  <a:pt x="1423" y="20575"/>
                </a:lnTo>
                <a:cubicBezTo>
                  <a:pt x="1423" y="21141"/>
                  <a:pt x="1474" y="21600"/>
                  <a:pt x="1536" y="21600"/>
                </a:cubicBezTo>
                <a:lnTo>
                  <a:pt x="21488" y="21600"/>
                </a:lnTo>
                <a:cubicBezTo>
                  <a:pt x="21550" y="21600"/>
                  <a:pt x="21600" y="21141"/>
                  <a:pt x="21600" y="20575"/>
                </a:cubicBezTo>
                <a:lnTo>
                  <a:pt x="21600" y="1025"/>
                </a:lnTo>
                <a:cubicBezTo>
                  <a:pt x="21600" y="459"/>
                  <a:pt x="21550" y="0"/>
                  <a:pt x="21488" y="0"/>
                </a:cubicBezTo>
                <a:lnTo>
                  <a:pt x="1536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lidarSense, radarSenseにUKF処理を起こす；CalculateRMSEに予測結果とGroundTruthの誤差を計算する。</a:t>
            </a:r>
          </a:p>
        </p:txBody>
      </p:sp>
      <p:sp>
        <p:nvSpPr>
          <p:cNvPr id="271" name="UKFのPrediction, Updateステップを実現する。LiDAR/RADARのPredictionは共通で、Updateはlinear/nonlinear Measurement ModelによってKFやUKF Updateに分けている。"/>
          <p:cNvSpPr/>
          <p:nvPr/>
        </p:nvSpPr>
        <p:spPr>
          <a:xfrm>
            <a:off x="5811671" y="11123272"/>
            <a:ext cx="18386823" cy="16069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181" y="7042"/>
                </a:lnTo>
                <a:lnTo>
                  <a:pt x="1181" y="20746"/>
                </a:lnTo>
                <a:cubicBezTo>
                  <a:pt x="1181" y="21218"/>
                  <a:pt x="1215" y="21600"/>
                  <a:pt x="1256" y="21600"/>
                </a:cubicBezTo>
                <a:lnTo>
                  <a:pt x="21525" y="21600"/>
                </a:lnTo>
                <a:cubicBezTo>
                  <a:pt x="21567" y="21600"/>
                  <a:pt x="21600" y="21218"/>
                  <a:pt x="21600" y="20746"/>
                </a:cubicBezTo>
                <a:lnTo>
                  <a:pt x="21600" y="4460"/>
                </a:lnTo>
                <a:cubicBezTo>
                  <a:pt x="21600" y="3988"/>
                  <a:pt x="21567" y="3606"/>
                  <a:pt x="21525" y="3606"/>
                </a:cubicBezTo>
                <a:lnTo>
                  <a:pt x="2580" y="360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UKFのPrediction, Updateステップを実現する。LiDAR/RADARのPredictionは共通で、Updateはlinear/nonlinear Measurement ModelによってKFやUKF Updateに分けている。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TRV Motion Model"/>
          <p:cNvSpPr txBox="1"/>
          <p:nvPr>
            <p:ph type="title"/>
          </p:nvPr>
        </p:nvSpPr>
        <p:spPr>
          <a:xfrm>
            <a:off x="1689099" y="15914"/>
            <a:ext cx="21005801" cy="1636955"/>
          </a:xfrm>
          <a:prstGeom prst="rect">
            <a:avLst/>
          </a:prstGeom>
        </p:spPr>
        <p:txBody>
          <a:bodyPr/>
          <a:lstStyle>
            <a:lvl1pPr defTabSz="742950">
              <a:defRPr sz="10080"/>
            </a:lvl1pPr>
          </a:lstStyle>
          <a:p>
            <a:pPr/>
            <a:r>
              <a:t>CTRV Motion Model</a:t>
            </a:r>
          </a:p>
        </p:txBody>
      </p:sp>
      <p:pic>
        <p:nvPicPr>
          <p:cNvPr id="274" name="ctrv-model-state-2020-10-03-17-48-25.png" descr="ctrv-model-state-2020-10-03-17-48-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05050" y="1606550"/>
            <a:ext cx="19773900" cy="10502900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CTRVモーションモデルはnonlinearなので、PredictionステップもUKFで対応する必要がある。UKFは状態x、分散Pを維持する。"/>
          <p:cNvSpPr txBox="1"/>
          <p:nvPr/>
        </p:nvSpPr>
        <p:spPr>
          <a:xfrm>
            <a:off x="3235370" y="12150676"/>
            <a:ext cx="17913260" cy="1179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CTRVモーションモデルはnonlinearなので、PredictionステップもUKFで対応する必要がある。UKFは状態x、分散Pを維持する。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Unscented Kalman Filter原理"/>
          <p:cNvSpPr txBox="1"/>
          <p:nvPr>
            <p:ph type="title"/>
          </p:nvPr>
        </p:nvSpPr>
        <p:spPr>
          <a:xfrm>
            <a:off x="1689099" y="-33655"/>
            <a:ext cx="21005801" cy="1856345"/>
          </a:xfrm>
          <a:prstGeom prst="rect">
            <a:avLst/>
          </a:prstGeom>
        </p:spPr>
        <p:txBody>
          <a:bodyPr/>
          <a:lstStyle>
            <a:lvl1pPr defTabSz="726440">
              <a:defRPr sz="9856"/>
            </a:lvl1pPr>
          </a:lstStyle>
          <a:p>
            <a:pPr/>
            <a:r>
              <a:t>Unscented Kalman Filter原理</a:t>
            </a:r>
          </a:p>
        </p:txBody>
      </p:sp>
      <p:pic>
        <p:nvPicPr>
          <p:cNvPr id="278" name="ukf-approximation-2020-10-03-19-55-51.png" descr="ukf-approximation-2020-10-03-19-55-5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14900" y="4772158"/>
            <a:ext cx="14554201" cy="8331201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対象：Nonlinearプロセス。…"/>
          <p:cNvSpPr txBox="1"/>
          <p:nvPr/>
        </p:nvSpPr>
        <p:spPr>
          <a:xfrm>
            <a:off x="1286284" y="1747868"/>
            <a:ext cx="19062975" cy="2268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5625" indent="-555625" algn="l">
              <a:buSzPct val="100000"/>
              <a:buAutoNum type="arabicPeriod" startAt="1"/>
            </a:pPr>
            <a:r>
              <a:t>対象：Nonlinearプロセス。</a:t>
            </a:r>
          </a:p>
          <a:p>
            <a:pPr marL="555625" indent="-555625" algn="l">
              <a:buSzPct val="100000"/>
              <a:buAutoNum type="arabicPeriod" startAt="1"/>
            </a:pPr>
            <a:r>
              <a:t>課題：Nonlinearプロセスだと、変換後ガウス分布ではなくなる。（黄色い分布）</a:t>
            </a:r>
          </a:p>
          <a:p>
            <a:pPr marL="555625" indent="-555625" algn="l">
              <a:buSzPct val="100000"/>
              <a:buAutoNum type="arabicPeriod" startAt="1"/>
            </a:pPr>
            <a:r>
              <a:t>対応：変換前分布からSigma Pointsをサンプリグして、Nonlinearプロセスに通して、得た変換後Sigma Pointsから計算したガウス分布を変換後分布の近似として使う。（緑分布）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UKF::Prediction実現"/>
          <p:cNvSpPr txBox="1"/>
          <p:nvPr>
            <p:ph type="title"/>
          </p:nvPr>
        </p:nvSpPr>
        <p:spPr>
          <a:xfrm>
            <a:off x="1689100" y="-5851"/>
            <a:ext cx="21005801" cy="1751645"/>
          </a:xfrm>
          <a:prstGeom prst="rect">
            <a:avLst/>
          </a:prstGeom>
        </p:spPr>
        <p:txBody>
          <a:bodyPr/>
          <a:lstStyle>
            <a:lvl1pPr defTabSz="676909">
              <a:defRPr sz="9184"/>
            </a:lvl1pPr>
          </a:lstStyle>
          <a:p>
            <a:pPr/>
            <a:r>
              <a:t>UKF::Prediction実現</a:t>
            </a:r>
          </a:p>
        </p:txBody>
      </p:sp>
      <p:sp>
        <p:nvSpPr>
          <p:cNvPr id="282" name="Step 1: 加速度ノイズや角加速度ノイズも考慮し、状態xに入れて、Sigma Pointsを生成する。（UKF::AugmentationAndSigmaPointsGeneration）"/>
          <p:cNvSpPr txBox="1"/>
          <p:nvPr/>
        </p:nvSpPr>
        <p:spPr>
          <a:xfrm>
            <a:off x="540320" y="1513811"/>
            <a:ext cx="17082459" cy="1179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Step 1: 加速度ノイズや角加速度ノイズも考慮し、状態xに入れて、Sigma Pointsを生成する。（UKF::AugmentationAndSigmaPointsGeneration）</a:t>
            </a:r>
          </a:p>
        </p:txBody>
      </p:sp>
      <p:pic>
        <p:nvPicPr>
          <p:cNvPr id="283" name="sigma-points-augmented-2020-10-04-10-36-18.png" descr="sigma-points-augmented-2020-10-04-10-36-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44950" y="2965450"/>
            <a:ext cx="16294100" cy="7785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UKF::Prediction実現"/>
          <p:cNvSpPr txBox="1"/>
          <p:nvPr>
            <p:ph type="title"/>
          </p:nvPr>
        </p:nvSpPr>
        <p:spPr>
          <a:xfrm>
            <a:off x="1689100" y="-5851"/>
            <a:ext cx="21005800" cy="1751645"/>
          </a:xfrm>
          <a:prstGeom prst="rect">
            <a:avLst/>
          </a:prstGeom>
        </p:spPr>
        <p:txBody>
          <a:bodyPr/>
          <a:lstStyle>
            <a:lvl1pPr defTabSz="676909">
              <a:defRPr sz="9184"/>
            </a:lvl1pPr>
          </a:lstStyle>
          <a:p>
            <a:pPr/>
            <a:r>
              <a:t>UKF::Prediction実現</a:t>
            </a:r>
          </a:p>
        </p:txBody>
      </p:sp>
      <p:sp>
        <p:nvSpPr>
          <p:cNvPr id="286" name="Step 2: Sigma PointsをCTRVモーションモデルに通して、次周期Sigma Pointsを予測する。（UKF::SigmaPointsPrediction）"/>
          <p:cNvSpPr txBox="1"/>
          <p:nvPr/>
        </p:nvSpPr>
        <p:spPr>
          <a:xfrm>
            <a:off x="540320" y="1513811"/>
            <a:ext cx="17082459" cy="1179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Step 2: Sigma PointsをCTRVモーションモデルに通して、次周期Sigma Pointsを予測する。（UKF::SigmaPointsPrediction）</a:t>
            </a:r>
          </a:p>
        </p:txBody>
      </p:sp>
      <p:pic>
        <p:nvPicPr>
          <p:cNvPr id="287" name="sigma-point-prediction-2020-10-04-11-01-27.png" descr="sigma-point-prediction-2020-10-04-11-01-2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27450" y="3069135"/>
            <a:ext cx="16929100" cy="8801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UKF::Prediction実現"/>
          <p:cNvSpPr txBox="1"/>
          <p:nvPr>
            <p:ph type="title"/>
          </p:nvPr>
        </p:nvSpPr>
        <p:spPr>
          <a:xfrm>
            <a:off x="1689100" y="-5851"/>
            <a:ext cx="21005800" cy="1751645"/>
          </a:xfrm>
          <a:prstGeom prst="rect">
            <a:avLst/>
          </a:prstGeom>
        </p:spPr>
        <p:txBody>
          <a:bodyPr/>
          <a:lstStyle>
            <a:lvl1pPr defTabSz="676909">
              <a:defRPr sz="9184"/>
            </a:lvl1pPr>
          </a:lstStyle>
          <a:p>
            <a:pPr/>
            <a:r>
              <a:t>UKF::Prediction実現</a:t>
            </a:r>
          </a:p>
        </p:txBody>
      </p:sp>
      <p:sp>
        <p:nvSpPr>
          <p:cNvPr id="290" name="Step 3: 予測したSigma Pointsの平均値や分散を計算する。（UKF::UKFPredict）"/>
          <p:cNvSpPr txBox="1"/>
          <p:nvPr/>
        </p:nvSpPr>
        <p:spPr>
          <a:xfrm>
            <a:off x="1624672" y="2422301"/>
            <a:ext cx="17082459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Step 3: 予測したSigma Pointsの平均値や分散を計算する。（UKF::UKFPredict）</a:t>
            </a:r>
          </a:p>
        </p:txBody>
      </p:sp>
      <p:pic>
        <p:nvPicPr>
          <p:cNvPr id="291" name="ukf-predicted-mean-covariance-2020-10-04-15-00-10.png" descr="ukf-predicted-mean-covariance-2020-10-04-15-00-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76803" y="3733808"/>
            <a:ext cx="11754413" cy="5469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プロジェクト概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プロジェクト概要</a:t>
            </a:r>
          </a:p>
        </p:txBody>
      </p:sp>
      <p:pic>
        <p:nvPicPr>
          <p:cNvPr id="125" name="pcdstreamdetection.gif" descr="pcdstreamdetection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72200" y="3479800"/>
            <a:ext cx="12039600" cy="6756400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タスク：Lidar点群を路面やアクターに分けて、各アクターをBoundingBoxで囲む。…"/>
          <p:cNvSpPr txBox="1"/>
          <p:nvPr/>
        </p:nvSpPr>
        <p:spPr>
          <a:xfrm>
            <a:off x="3818758" y="11039845"/>
            <a:ext cx="15776706" cy="1179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タスク：Lidar点群を路面やアクターに分けて、各アクターをBoundingBoxで囲む。</a:t>
            </a:r>
          </a:p>
          <a:p>
            <a:pPr algn="l"/>
            <a:r>
              <a:t>技術要素：PCL (Point Cloud Library),  RANSAC, kd-tree</a:t>
            </a:r>
          </a:p>
        </p:txBody>
      </p:sp>
      <p:sp>
        <p:nvSpPr>
          <p:cNvPr id="127" name="実行結果（GIF）："/>
          <p:cNvSpPr txBox="1"/>
          <p:nvPr/>
        </p:nvSpPr>
        <p:spPr>
          <a:xfrm>
            <a:off x="3451257" y="2481683"/>
            <a:ext cx="438191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実行結果（GIF）：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UKF::UpdateRadar実現"/>
          <p:cNvSpPr txBox="1"/>
          <p:nvPr>
            <p:ph type="title"/>
          </p:nvPr>
        </p:nvSpPr>
        <p:spPr>
          <a:xfrm>
            <a:off x="1689100" y="-5851"/>
            <a:ext cx="21005800" cy="1751645"/>
          </a:xfrm>
          <a:prstGeom prst="rect">
            <a:avLst/>
          </a:prstGeom>
        </p:spPr>
        <p:txBody>
          <a:bodyPr/>
          <a:lstStyle>
            <a:lvl1pPr defTabSz="676909">
              <a:defRPr sz="9184"/>
            </a:lvl1pPr>
          </a:lstStyle>
          <a:p>
            <a:pPr/>
            <a:r>
              <a:t>UKF::UpdateRadar実現</a:t>
            </a:r>
          </a:p>
        </p:txBody>
      </p:sp>
      <p:sp>
        <p:nvSpPr>
          <p:cNvPr id="294" name="Step 1: PredictionステップのSigma PointsをNonlinearのRadar Measurementモデルに通して、得たSigma Pointsの平均値や分散を計算する。（UKF::PredictRadarMeasurements）"/>
          <p:cNvSpPr txBox="1"/>
          <p:nvPr/>
        </p:nvSpPr>
        <p:spPr>
          <a:xfrm>
            <a:off x="595928" y="1427174"/>
            <a:ext cx="22781603" cy="1179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Step 1: PredictionステップのSigma PointsをNonlinearのRadar Measurementモデルに通して、得たSigma Pointsの平均値や分散を計算する。（UKF::PredictRadarMeasurements）</a:t>
            </a:r>
          </a:p>
        </p:txBody>
      </p:sp>
      <p:sp>
        <p:nvSpPr>
          <p:cNvPr id="295" name="注意：Coursera自動運転講座によると、ここに使われたSigma Pointsは再度サンプリングしないといけない。ここはPredictionステップのSigma Pointsをそのまま利用している。"/>
          <p:cNvSpPr txBox="1"/>
          <p:nvPr/>
        </p:nvSpPr>
        <p:spPr>
          <a:xfrm>
            <a:off x="247681" y="10277845"/>
            <a:ext cx="10963202" cy="17239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注意：Coursera自動運転講座によると、ここに使われたSigma Pointsは再度サンプリングしないといけない。ここはPredictionステップのSigma Pointsをそのまま利用している。</a:t>
            </a:r>
          </a:p>
        </p:txBody>
      </p:sp>
      <p:pic>
        <p:nvPicPr>
          <p:cNvPr id="296" name="measurement-prediction-equation-2020-10-04-16-29-26.png" descr="measurement-prediction-equation-2020-10-04-16-29-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02000" y="6160753"/>
            <a:ext cx="12467440" cy="75648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97" name="measurement-prediction-2020-10-04-16-27-18.png" descr="measurement-prediction-2020-10-04-16-27-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8093" y="2496306"/>
            <a:ext cx="13921362" cy="6942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UKF::UpdateRadar実現"/>
          <p:cNvSpPr txBox="1"/>
          <p:nvPr>
            <p:ph type="title"/>
          </p:nvPr>
        </p:nvSpPr>
        <p:spPr>
          <a:xfrm>
            <a:off x="1689100" y="-5851"/>
            <a:ext cx="21005800" cy="1751645"/>
          </a:xfrm>
          <a:prstGeom prst="rect">
            <a:avLst/>
          </a:prstGeom>
        </p:spPr>
        <p:txBody>
          <a:bodyPr/>
          <a:lstStyle>
            <a:lvl1pPr defTabSz="676909">
              <a:defRPr sz="9184"/>
            </a:lvl1pPr>
          </a:lstStyle>
          <a:p>
            <a:pPr/>
            <a:r>
              <a:t>UKF::UpdateRadar実現</a:t>
            </a:r>
          </a:p>
        </p:txBody>
      </p:sp>
      <p:sp>
        <p:nvSpPr>
          <p:cNvPr id="300" name="Step 2: Radar観測値を使って状態xや分散Pを更新する。（UKF::UKFUpdate）"/>
          <p:cNvSpPr txBox="1"/>
          <p:nvPr/>
        </p:nvSpPr>
        <p:spPr>
          <a:xfrm>
            <a:off x="1624672" y="2422300"/>
            <a:ext cx="17082459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Step 2: Radar観測値を使って状態xや分散Pを更新する。（UKF::UKFUpdate）</a:t>
            </a:r>
          </a:p>
        </p:txBody>
      </p:sp>
      <p:pic>
        <p:nvPicPr>
          <p:cNvPr id="301" name="ukf-update-2020-10-04-18-01-14.png" descr="ukf-update-2020-10-04-18-01-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94300" y="3359150"/>
            <a:ext cx="13995400" cy="8877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プログラムフロー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プログラムフロー</a:t>
            </a:r>
          </a:p>
        </p:txBody>
      </p:sp>
      <p:sp>
        <p:nvSpPr>
          <p:cNvPr id="130" name="点群ファイルをloadする（StreamPcd, LoadPcd）"/>
          <p:cNvSpPr/>
          <p:nvPr/>
        </p:nvSpPr>
        <p:spPr>
          <a:xfrm>
            <a:off x="968482" y="4923625"/>
            <a:ext cx="3821773" cy="189517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点群ファイルをloadする（StreamPcd, LoadPcd）</a:t>
            </a:r>
          </a:p>
        </p:txBody>
      </p:sp>
      <p:sp>
        <p:nvSpPr>
          <p:cNvPr id="131" name="sensors/data/pcd/data_1"/>
          <p:cNvSpPr/>
          <p:nvPr/>
        </p:nvSpPr>
        <p:spPr>
          <a:xfrm>
            <a:off x="968482" y="1677782"/>
            <a:ext cx="3821773" cy="2286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sensors/data/pcd/data_1</a:t>
            </a:r>
          </a:p>
        </p:txBody>
      </p:sp>
      <p:sp>
        <p:nvSpPr>
          <p:cNvPr id="132" name="Arrow"/>
          <p:cNvSpPr/>
          <p:nvPr/>
        </p:nvSpPr>
        <p:spPr>
          <a:xfrm rot="5400000">
            <a:off x="2367818" y="3808704"/>
            <a:ext cx="1013193" cy="1270001"/>
          </a:xfrm>
          <a:prstGeom prst="rightArrow">
            <a:avLst>
              <a:gd name="adj1" fmla="val 30724"/>
              <a:gd name="adj2" fmla="val 46593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3" name="点群を処理して、可視化する（cityBlock）"/>
          <p:cNvSpPr/>
          <p:nvPr/>
        </p:nvSpPr>
        <p:spPr>
          <a:xfrm>
            <a:off x="6054530" y="2458130"/>
            <a:ext cx="18042748" cy="1057210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点群を処理して、可視化する（cityBlock）</a:t>
            </a:r>
          </a:p>
        </p:txBody>
      </p:sp>
      <p:sp>
        <p:nvSpPr>
          <p:cNvPr id="134" name="Arrow"/>
          <p:cNvSpPr/>
          <p:nvPr/>
        </p:nvSpPr>
        <p:spPr>
          <a:xfrm>
            <a:off x="4783666" y="5236212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5" name="道路範囲外の点を取り除く（FilterCloud）"/>
          <p:cNvSpPr/>
          <p:nvPr/>
        </p:nvSpPr>
        <p:spPr>
          <a:xfrm>
            <a:off x="6984136" y="3536291"/>
            <a:ext cx="3821772" cy="1895173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道路範囲外の点を取り除く（FilterCloud）</a:t>
            </a:r>
          </a:p>
        </p:txBody>
      </p:sp>
      <p:sp>
        <p:nvSpPr>
          <p:cNvPr id="136" name="アクターや路面の2点群に分ける（SegmentPlane）"/>
          <p:cNvSpPr/>
          <p:nvPr/>
        </p:nvSpPr>
        <p:spPr>
          <a:xfrm>
            <a:off x="6901271" y="6326155"/>
            <a:ext cx="6177860" cy="629406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アクターや路面の2点群に分ける（SegmentPlane）</a:t>
            </a:r>
          </a:p>
        </p:txBody>
      </p:sp>
      <p:sp>
        <p:nvSpPr>
          <p:cNvPr id="137" name="アクター点群を1個1個アクターにクラスタリングする（Clustering）"/>
          <p:cNvSpPr/>
          <p:nvPr/>
        </p:nvSpPr>
        <p:spPr>
          <a:xfrm>
            <a:off x="13926735" y="3389258"/>
            <a:ext cx="9880946" cy="715109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アクター点群を1個1個アクターにクラスタリングする（Clustering）</a:t>
            </a:r>
          </a:p>
        </p:txBody>
      </p:sp>
      <p:sp>
        <p:nvSpPr>
          <p:cNvPr id="138" name="アクターらにbounding boxを付ける（BoundingBox）"/>
          <p:cNvSpPr/>
          <p:nvPr/>
        </p:nvSpPr>
        <p:spPr>
          <a:xfrm>
            <a:off x="17150009" y="11539386"/>
            <a:ext cx="6746876" cy="12700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アクターらにbounding boxを付ける（BoundingBox）</a:t>
            </a:r>
          </a:p>
        </p:txBody>
      </p:sp>
      <p:sp>
        <p:nvSpPr>
          <p:cNvPr id="139" name="平面になる点数最多の点群のindex (inliers)を取る（Ransac）"/>
          <p:cNvSpPr/>
          <p:nvPr/>
        </p:nvSpPr>
        <p:spPr>
          <a:xfrm>
            <a:off x="7412565" y="7454662"/>
            <a:ext cx="5155272" cy="1895174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平面になる点数最多の点群のindex (inliers)を取る（Ransac）</a:t>
            </a:r>
          </a:p>
        </p:txBody>
      </p:sp>
      <p:sp>
        <p:nvSpPr>
          <p:cNvPr id="140" name="inliersをもってアクターや路面点群を分ける（SeparateClouds）"/>
          <p:cNvSpPr/>
          <p:nvPr/>
        </p:nvSpPr>
        <p:spPr>
          <a:xfrm>
            <a:off x="7466292" y="10259515"/>
            <a:ext cx="5047818" cy="1895174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inliersをもってアクターや路面点群を分ける（SeparateClouds）</a:t>
            </a:r>
          </a:p>
        </p:txBody>
      </p:sp>
      <p:sp>
        <p:nvSpPr>
          <p:cNvPr id="141" name="Arrow"/>
          <p:cNvSpPr/>
          <p:nvPr/>
        </p:nvSpPr>
        <p:spPr>
          <a:xfrm rot="5400000">
            <a:off x="8397713" y="5285673"/>
            <a:ext cx="994618" cy="1270001"/>
          </a:xfrm>
          <a:prstGeom prst="rightArrow">
            <a:avLst>
              <a:gd name="adj1" fmla="val 30724"/>
              <a:gd name="adj2" fmla="val 47464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2" name="Arrow"/>
          <p:cNvSpPr/>
          <p:nvPr/>
        </p:nvSpPr>
        <p:spPr>
          <a:xfrm>
            <a:off x="12946048" y="6645566"/>
            <a:ext cx="971792" cy="1270001"/>
          </a:xfrm>
          <a:prstGeom prst="rightArrow">
            <a:avLst>
              <a:gd name="adj1" fmla="val 23973"/>
              <a:gd name="adj2" fmla="val 54942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3" name="Arrow"/>
          <p:cNvSpPr/>
          <p:nvPr/>
        </p:nvSpPr>
        <p:spPr>
          <a:xfrm rot="5400000">
            <a:off x="9535144" y="9169675"/>
            <a:ext cx="910114" cy="1270001"/>
          </a:xfrm>
          <a:prstGeom prst="rightArrow">
            <a:avLst>
              <a:gd name="adj1" fmla="val 30724"/>
              <a:gd name="adj2" fmla="val 51871"/>
            </a:avLst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4" name="点群をkd-treeに格納する（BuildHepler）"/>
          <p:cNvSpPr/>
          <p:nvPr/>
        </p:nvSpPr>
        <p:spPr>
          <a:xfrm>
            <a:off x="14280629" y="4619678"/>
            <a:ext cx="9173159" cy="910114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点群をkd-treeに格納する（BuildHepler）</a:t>
            </a:r>
          </a:p>
        </p:txBody>
      </p:sp>
      <p:sp>
        <p:nvSpPr>
          <p:cNvPr id="145" name="kd-treeを使ってクラスタリングする（EuclideanCluster）"/>
          <p:cNvSpPr/>
          <p:nvPr/>
        </p:nvSpPr>
        <p:spPr>
          <a:xfrm>
            <a:off x="14296051" y="6348261"/>
            <a:ext cx="9142314" cy="3961753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kd-treeを使ってクラスタリングする（EuclideanCluster）</a:t>
            </a:r>
          </a:p>
        </p:txBody>
      </p:sp>
      <p:sp>
        <p:nvSpPr>
          <p:cNvPr id="146" name="Arrow"/>
          <p:cNvSpPr/>
          <p:nvPr/>
        </p:nvSpPr>
        <p:spPr>
          <a:xfrm rot="5400000">
            <a:off x="20026138" y="10403999"/>
            <a:ext cx="994618" cy="1270001"/>
          </a:xfrm>
          <a:prstGeom prst="rightArrow">
            <a:avLst>
              <a:gd name="adj1" fmla="val 30724"/>
              <a:gd name="adj2" fmla="val 47464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7" name="kd-treeで許容距離範囲内の点を探すことで再帰的に点群を拡大する（Proximity）"/>
          <p:cNvSpPr/>
          <p:nvPr/>
        </p:nvSpPr>
        <p:spPr>
          <a:xfrm>
            <a:off x="14838177" y="7867109"/>
            <a:ext cx="8058062" cy="1895174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kd-treeで許容距離範囲内の点を探すことで再帰的に点群を拡大する（Proximity）</a:t>
            </a:r>
          </a:p>
        </p:txBody>
      </p:sp>
      <p:sp>
        <p:nvSpPr>
          <p:cNvPr id="148" name="Arrow"/>
          <p:cNvSpPr/>
          <p:nvPr/>
        </p:nvSpPr>
        <p:spPr>
          <a:xfrm rot="5400000">
            <a:off x="18369899" y="5285673"/>
            <a:ext cx="994618" cy="1270001"/>
          </a:xfrm>
          <a:prstGeom prst="rightArrow">
            <a:avLst>
              <a:gd name="adj1" fmla="val 30724"/>
              <a:gd name="adj2" fmla="val 47464"/>
            </a:avLst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Lidar_Obstacle_Detection…"/>
          <p:cNvSpPr txBox="1"/>
          <p:nvPr/>
        </p:nvSpPr>
        <p:spPr>
          <a:xfrm>
            <a:off x="2830372" y="2477320"/>
            <a:ext cx="8249692" cy="806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Lidar_Obstacle_Detection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├── CMakeLists.txt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├── README.md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└── src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cluster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└── kdtree.h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environment.cpp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processPointClouds.cpp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processPointClouds.h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├── render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├── box.h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├── render.cpp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│   └── render.h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└── sensors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├── data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│   └── pcd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│       ├── data_1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│       │   ├── 00000000xx.pcd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0" sz="2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└── lidar.h</a:t>
            </a:r>
          </a:p>
        </p:txBody>
      </p:sp>
      <p:sp>
        <p:nvSpPr>
          <p:cNvPr id="151" name="ソースコード構成"/>
          <p:cNvSpPr txBox="1"/>
          <p:nvPr>
            <p:ph type="title"/>
          </p:nvPr>
        </p:nvSpPr>
        <p:spPr>
          <a:xfrm>
            <a:off x="500310" y="327953"/>
            <a:ext cx="2324274" cy="2699723"/>
          </a:xfrm>
          <a:prstGeom prst="rect">
            <a:avLst/>
          </a:prstGeom>
        </p:spPr>
        <p:txBody>
          <a:bodyPr/>
          <a:lstStyle>
            <a:lvl1pPr defTabSz="354965">
              <a:defRPr sz="4816"/>
            </a:lvl1pPr>
          </a:lstStyle>
          <a:p>
            <a:pPr/>
            <a:r>
              <a:t>ソースコード構成</a:t>
            </a:r>
          </a:p>
        </p:txBody>
      </p:sp>
      <p:sp>
        <p:nvSpPr>
          <p:cNvPr id="152" name="point cloudのutilityクラスProcessPointClouds, RANSAC, Clusteringなど実現"/>
          <p:cNvSpPr/>
          <p:nvPr/>
        </p:nvSpPr>
        <p:spPr>
          <a:xfrm>
            <a:off x="9231628" y="5690550"/>
            <a:ext cx="9721057" cy="1258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789" y="0"/>
                </a:moveTo>
                <a:cubicBezTo>
                  <a:pt x="1711" y="0"/>
                  <a:pt x="1648" y="488"/>
                  <a:pt x="1648" y="1090"/>
                </a:cubicBezTo>
                <a:lnTo>
                  <a:pt x="1648" y="1465"/>
                </a:lnTo>
                <a:lnTo>
                  <a:pt x="0" y="3644"/>
                </a:lnTo>
                <a:lnTo>
                  <a:pt x="1648" y="5831"/>
                </a:lnTo>
                <a:lnTo>
                  <a:pt x="1648" y="20510"/>
                </a:lnTo>
                <a:cubicBezTo>
                  <a:pt x="1648" y="21112"/>
                  <a:pt x="1711" y="21600"/>
                  <a:pt x="1789" y="21600"/>
                </a:cubicBezTo>
                <a:lnTo>
                  <a:pt x="21459" y="21600"/>
                </a:lnTo>
                <a:cubicBezTo>
                  <a:pt x="21537" y="21600"/>
                  <a:pt x="21600" y="21112"/>
                  <a:pt x="21600" y="20510"/>
                </a:cubicBezTo>
                <a:lnTo>
                  <a:pt x="21600" y="1090"/>
                </a:lnTo>
                <a:cubicBezTo>
                  <a:pt x="21600" y="488"/>
                  <a:pt x="21537" y="0"/>
                  <a:pt x="21459" y="0"/>
                </a:cubicBezTo>
                <a:lnTo>
                  <a:pt x="178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point cloudのutilityクラスProcessPointClouds, RANSAC, Clusteringなど実現</a:t>
            </a:r>
          </a:p>
        </p:txBody>
      </p:sp>
      <p:sp>
        <p:nvSpPr>
          <p:cNvPr id="153" name="main process"/>
          <p:cNvSpPr/>
          <p:nvPr/>
        </p:nvSpPr>
        <p:spPr>
          <a:xfrm>
            <a:off x="7950167" y="4773687"/>
            <a:ext cx="4578748" cy="8092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496" y="0"/>
                </a:moveTo>
                <a:cubicBezTo>
                  <a:pt x="7331" y="0"/>
                  <a:pt x="7197" y="759"/>
                  <a:pt x="7197" y="1695"/>
                </a:cubicBezTo>
                <a:lnTo>
                  <a:pt x="7197" y="10530"/>
                </a:lnTo>
                <a:lnTo>
                  <a:pt x="0" y="14534"/>
                </a:lnTo>
                <a:lnTo>
                  <a:pt x="7197" y="18549"/>
                </a:lnTo>
                <a:lnTo>
                  <a:pt x="7197" y="19905"/>
                </a:lnTo>
                <a:cubicBezTo>
                  <a:pt x="7197" y="20841"/>
                  <a:pt x="7331" y="21600"/>
                  <a:pt x="7496" y="21600"/>
                </a:cubicBezTo>
                <a:lnTo>
                  <a:pt x="21300" y="21600"/>
                </a:lnTo>
                <a:cubicBezTo>
                  <a:pt x="21466" y="21600"/>
                  <a:pt x="21600" y="20841"/>
                  <a:pt x="21600" y="19905"/>
                </a:cubicBezTo>
                <a:lnTo>
                  <a:pt x="21600" y="1695"/>
                </a:lnTo>
                <a:cubicBezTo>
                  <a:pt x="21600" y="759"/>
                  <a:pt x="21466" y="0"/>
                  <a:pt x="21300" y="0"/>
                </a:cubicBezTo>
                <a:lnTo>
                  <a:pt x="7496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main process</a:t>
            </a:r>
          </a:p>
        </p:txBody>
      </p:sp>
      <p:sp>
        <p:nvSpPr>
          <p:cNvPr id="154" name="点群Clusteringの実現に必要なkd-tree構造体。PCLにあるkd-treeの利用を勧める。勉強のためにここに実現している"/>
          <p:cNvSpPr/>
          <p:nvPr/>
        </p:nvSpPr>
        <p:spPr>
          <a:xfrm>
            <a:off x="7324457" y="3056488"/>
            <a:ext cx="11866563" cy="1674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12" y="0"/>
                </a:moveTo>
                <a:cubicBezTo>
                  <a:pt x="948" y="0"/>
                  <a:pt x="897" y="367"/>
                  <a:pt x="897" y="819"/>
                </a:cubicBezTo>
                <a:lnTo>
                  <a:pt x="897" y="13308"/>
                </a:lnTo>
                <a:lnTo>
                  <a:pt x="0" y="21600"/>
                </a:lnTo>
                <a:lnTo>
                  <a:pt x="2347" y="17823"/>
                </a:lnTo>
                <a:lnTo>
                  <a:pt x="21484" y="17823"/>
                </a:lnTo>
                <a:cubicBezTo>
                  <a:pt x="21548" y="17823"/>
                  <a:pt x="21600" y="17456"/>
                  <a:pt x="21600" y="17004"/>
                </a:cubicBezTo>
                <a:lnTo>
                  <a:pt x="21600" y="819"/>
                </a:lnTo>
                <a:cubicBezTo>
                  <a:pt x="21600" y="367"/>
                  <a:pt x="21548" y="0"/>
                  <a:pt x="21484" y="0"/>
                </a:cubicBezTo>
                <a:lnTo>
                  <a:pt x="1012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点群Clusteringの実現に必要なkd-tree構造体。PCLにあるkd-treeの利用を勧める。勉強のためにここに実現している</a:t>
            </a:r>
          </a:p>
        </p:txBody>
      </p:sp>
      <p:sp>
        <p:nvSpPr>
          <p:cNvPr id="155" name="LiDAR点群ファイル（22フレーム）"/>
          <p:cNvSpPr/>
          <p:nvPr/>
        </p:nvSpPr>
        <p:spPr>
          <a:xfrm>
            <a:off x="7081275" y="8229902"/>
            <a:ext cx="7231858" cy="1461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072" y="0"/>
                </a:moveTo>
                <a:cubicBezTo>
                  <a:pt x="8967" y="0"/>
                  <a:pt x="8882" y="420"/>
                  <a:pt x="8882" y="939"/>
                </a:cubicBezTo>
                <a:lnTo>
                  <a:pt x="8882" y="8113"/>
                </a:lnTo>
                <a:lnTo>
                  <a:pt x="0" y="12149"/>
                </a:lnTo>
                <a:lnTo>
                  <a:pt x="8882" y="16185"/>
                </a:lnTo>
                <a:lnTo>
                  <a:pt x="8882" y="20661"/>
                </a:lnTo>
                <a:cubicBezTo>
                  <a:pt x="8882" y="21180"/>
                  <a:pt x="8967" y="21600"/>
                  <a:pt x="9072" y="21600"/>
                </a:cubicBezTo>
                <a:lnTo>
                  <a:pt x="21410" y="21600"/>
                </a:lnTo>
                <a:cubicBezTo>
                  <a:pt x="21515" y="21600"/>
                  <a:pt x="21600" y="21180"/>
                  <a:pt x="21600" y="20661"/>
                </a:cubicBezTo>
                <a:lnTo>
                  <a:pt x="21600" y="939"/>
                </a:lnTo>
                <a:cubicBezTo>
                  <a:pt x="21600" y="420"/>
                  <a:pt x="21515" y="0"/>
                  <a:pt x="21410" y="0"/>
                </a:cubicBezTo>
                <a:lnTo>
                  <a:pt x="9072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LiDAR点群ファイル（22フレーム）</a:t>
            </a:r>
          </a:p>
        </p:txBody>
      </p:sp>
      <p:sp>
        <p:nvSpPr>
          <p:cNvPr id="156" name="renderは可視化用"/>
          <p:cNvSpPr/>
          <p:nvPr/>
        </p:nvSpPr>
        <p:spPr>
          <a:xfrm>
            <a:off x="754686" y="6483760"/>
            <a:ext cx="3811985" cy="13561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60" y="0"/>
                </a:moveTo>
                <a:cubicBezTo>
                  <a:pt x="161" y="0"/>
                  <a:pt x="0" y="453"/>
                  <a:pt x="0" y="1011"/>
                </a:cubicBezTo>
                <a:lnTo>
                  <a:pt x="0" y="20589"/>
                </a:lnTo>
                <a:cubicBezTo>
                  <a:pt x="0" y="21147"/>
                  <a:pt x="161" y="21600"/>
                  <a:pt x="360" y="21600"/>
                </a:cubicBezTo>
                <a:lnTo>
                  <a:pt x="12240" y="21600"/>
                </a:lnTo>
                <a:cubicBezTo>
                  <a:pt x="12439" y="21600"/>
                  <a:pt x="12600" y="21147"/>
                  <a:pt x="12600" y="20589"/>
                </a:cubicBezTo>
                <a:lnTo>
                  <a:pt x="12600" y="15671"/>
                </a:lnTo>
                <a:lnTo>
                  <a:pt x="21600" y="11031"/>
                </a:lnTo>
                <a:lnTo>
                  <a:pt x="12600" y="6391"/>
                </a:lnTo>
                <a:lnTo>
                  <a:pt x="12600" y="1011"/>
                </a:lnTo>
                <a:cubicBezTo>
                  <a:pt x="12600" y="453"/>
                  <a:pt x="12439" y="0"/>
                  <a:pt x="12240" y="0"/>
                </a:cubicBezTo>
                <a:lnTo>
                  <a:pt x="36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renderは可視化用</a:t>
            </a:r>
          </a:p>
        </p:txBody>
      </p:sp>
      <p:sp>
        <p:nvSpPr>
          <p:cNvPr id="157" name="lidar.hは未使用"/>
          <p:cNvSpPr/>
          <p:nvPr/>
        </p:nvSpPr>
        <p:spPr>
          <a:xfrm>
            <a:off x="229407" y="9727125"/>
            <a:ext cx="4357292" cy="1107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15" y="0"/>
                </a:moveTo>
                <a:cubicBezTo>
                  <a:pt x="141" y="0"/>
                  <a:pt x="0" y="554"/>
                  <a:pt x="0" y="1238"/>
                </a:cubicBezTo>
                <a:lnTo>
                  <a:pt x="0" y="20362"/>
                </a:lnTo>
                <a:cubicBezTo>
                  <a:pt x="0" y="21046"/>
                  <a:pt x="141" y="21600"/>
                  <a:pt x="315" y="21600"/>
                </a:cubicBezTo>
                <a:lnTo>
                  <a:pt x="15843" y="21600"/>
                </a:lnTo>
                <a:cubicBezTo>
                  <a:pt x="16017" y="21600"/>
                  <a:pt x="16158" y="21046"/>
                  <a:pt x="16158" y="20362"/>
                </a:cubicBezTo>
                <a:lnTo>
                  <a:pt x="16158" y="14534"/>
                </a:lnTo>
                <a:lnTo>
                  <a:pt x="21600" y="9829"/>
                </a:lnTo>
                <a:lnTo>
                  <a:pt x="16158" y="5116"/>
                </a:lnTo>
                <a:lnTo>
                  <a:pt x="16158" y="1238"/>
                </a:lnTo>
                <a:cubicBezTo>
                  <a:pt x="16158" y="554"/>
                  <a:pt x="16017" y="0"/>
                  <a:pt x="15843" y="0"/>
                </a:cubicBezTo>
                <a:lnTo>
                  <a:pt x="315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lidar.hは未使用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tep 1: Load PCD"/>
          <p:cNvSpPr txBox="1"/>
          <p:nvPr>
            <p:ph type="title"/>
          </p:nvPr>
        </p:nvSpPr>
        <p:spPr>
          <a:xfrm>
            <a:off x="1689100" y="12700"/>
            <a:ext cx="21005801" cy="1631130"/>
          </a:xfrm>
          <a:prstGeom prst="rect">
            <a:avLst/>
          </a:prstGeom>
        </p:spPr>
        <p:txBody>
          <a:bodyPr/>
          <a:lstStyle>
            <a:lvl1pPr defTabSz="734694">
              <a:defRPr sz="9968"/>
            </a:lvl1pPr>
          </a:lstStyle>
          <a:p>
            <a:pPr/>
            <a:r>
              <a:t>Step 1: Load PCD</a:t>
            </a:r>
          </a:p>
        </p:txBody>
      </p:sp>
      <p:pic>
        <p:nvPicPr>
          <p:cNvPr id="160" name="load-pcd-2020-08-08-00-58-16.png" descr="load-pcd-2020-08-08-00-58-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7520" y="1382658"/>
            <a:ext cx="19252548" cy="10512503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pcdファイルを読み込んだ結果。道路範囲以外にもたくさんの点が含まれている。(ProcessPointClouds::LoadPcd)…"/>
          <p:cNvSpPr txBox="1"/>
          <p:nvPr/>
        </p:nvSpPr>
        <p:spPr>
          <a:xfrm>
            <a:off x="1375972" y="12295158"/>
            <a:ext cx="21632055" cy="1179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55625" indent="-555625" algn="l">
              <a:buSzPct val="100000"/>
              <a:buAutoNum type="arabicPeriod" startAt="1"/>
            </a:pPr>
            <a:r>
              <a:t>pcdファイルを読み込んだ結果。道路範囲以外にもたくさんの点が含まれている。(ProcessPointClouds::LoadPcd)</a:t>
            </a:r>
          </a:p>
          <a:p>
            <a:pPr marL="555625" indent="-555625" algn="l">
              <a:buSzPct val="100000"/>
              <a:buAutoNum type="arabicPeriod" startAt="1"/>
            </a:pPr>
            <a:r>
              <a:t>Streamのように読み込む。(ProcessPointClouds::StreamPcd)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tep 2: Filtering with PCL"/>
          <p:cNvSpPr txBox="1"/>
          <p:nvPr>
            <p:ph type="title"/>
          </p:nvPr>
        </p:nvSpPr>
        <p:spPr>
          <a:xfrm>
            <a:off x="1689100" y="12700"/>
            <a:ext cx="21005801" cy="1726920"/>
          </a:xfrm>
          <a:prstGeom prst="rect">
            <a:avLst/>
          </a:prstGeom>
        </p:spPr>
        <p:txBody>
          <a:bodyPr/>
          <a:lstStyle>
            <a:lvl1pPr defTabSz="792479">
              <a:defRPr sz="10752"/>
            </a:lvl1pPr>
          </a:lstStyle>
          <a:p>
            <a:pPr/>
            <a:r>
              <a:t>Step 2: Filtering with PCL</a:t>
            </a:r>
          </a:p>
        </p:txBody>
      </p:sp>
      <p:pic>
        <p:nvPicPr>
          <p:cNvPr id="164" name="voxel-grid-and-cropbox-filtering-2020-08-08-10-58-35.png" descr="voxel-grid-and-cropbox-filtering-2020-08-08-10-58-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4731" y="1633146"/>
            <a:ext cx="20454538" cy="9798582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やり方：適宜のx, y, z範囲を決めて、道路範囲以外の点や自車ルーフに当たった点を消す。(ProcessPointClouds::FilterCloud)"/>
          <p:cNvSpPr txBox="1"/>
          <p:nvPr/>
        </p:nvSpPr>
        <p:spPr>
          <a:xfrm>
            <a:off x="4290262" y="11834801"/>
            <a:ext cx="15803476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やり方：適宜のx, y, z範囲を決めて、道路範囲以外の点や自車ルーフに当たった点を消す。(ProcessPointClouds::FilterCloud)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tep 3.1: Segment the filtered cloud into two parts, road and obstacles"/>
          <p:cNvSpPr txBox="1"/>
          <p:nvPr>
            <p:ph type="title"/>
          </p:nvPr>
        </p:nvSpPr>
        <p:spPr>
          <a:xfrm>
            <a:off x="1689100" y="12700"/>
            <a:ext cx="21005800" cy="2286000"/>
          </a:xfrm>
          <a:prstGeom prst="rect">
            <a:avLst/>
          </a:prstGeom>
        </p:spPr>
        <p:txBody>
          <a:bodyPr/>
          <a:lstStyle>
            <a:lvl1pPr defTabSz="520065">
              <a:defRPr sz="7056"/>
            </a:lvl1pPr>
          </a:lstStyle>
          <a:p>
            <a:pPr/>
            <a:r>
              <a:t>Step 3.1: Segment the filtered cloud into two parts, road and obstacles</a:t>
            </a:r>
          </a:p>
        </p:txBody>
      </p:sp>
      <p:pic>
        <p:nvPicPr>
          <p:cNvPr id="168" name="segment-road-obstacles-2020-08-08-14-15-25.png" descr="segment-road-obstacles-2020-08-08-14-15-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9500" y="2692400"/>
            <a:ext cx="19685000" cy="833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やり方：RANSAC方法で点数最多の平面になる点群（路面点群）を探して、残る平面以外の点（アクターら）と分ける。(ProcessPointClouds::SegmentPlane)"/>
          <p:cNvSpPr txBox="1"/>
          <p:nvPr/>
        </p:nvSpPr>
        <p:spPr>
          <a:xfrm>
            <a:off x="2843207" y="11521063"/>
            <a:ext cx="18697587" cy="1179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やり方：RANSAC方法で点数最多の平面になる点群（路面点群）を探して、残る平面以外の点（アクターら）と分ける。(ProcessPointClouds::SegmentPlane)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tep 3.2: Cluster the obstacle cloud…"/>
          <p:cNvSpPr txBox="1"/>
          <p:nvPr>
            <p:ph type="title"/>
          </p:nvPr>
        </p:nvSpPr>
        <p:spPr>
          <a:xfrm>
            <a:off x="3701769" y="12700"/>
            <a:ext cx="16980462" cy="2286000"/>
          </a:xfrm>
          <a:prstGeom prst="rect">
            <a:avLst/>
          </a:prstGeom>
        </p:spPr>
        <p:txBody>
          <a:bodyPr/>
          <a:lstStyle/>
          <a:p>
            <a:pPr defTabSz="462280">
              <a:defRPr sz="6272"/>
            </a:pPr>
            <a:r>
              <a:t>Step 3.2: Cluster the obstacle cloud</a:t>
            </a:r>
          </a:p>
          <a:p>
            <a:pPr defTabSz="462280">
              <a:defRPr sz="6272"/>
            </a:pPr>
            <a:r>
              <a:t>Step 3.3 Find bounding boxes for the clusters</a:t>
            </a:r>
          </a:p>
        </p:txBody>
      </p:sp>
      <p:pic>
        <p:nvPicPr>
          <p:cNvPr id="172" name="clustering-bounding-2020-08-08-14-34-47.png" descr="clustering-bounding-2020-08-08-14-34-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97154" y="2067853"/>
            <a:ext cx="19256600" cy="9580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tep 3.2: kd-treeを使ってクラスタリングする（ProcessPointClouds::Clustering）…"/>
          <p:cNvSpPr txBox="1"/>
          <p:nvPr/>
        </p:nvSpPr>
        <p:spPr>
          <a:xfrm>
            <a:off x="2071741" y="12129280"/>
            <a:ext cx="22207182" cy="1179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Step 3.2: kd-treeを使ってクラスタリングする（ProcessPointClouds::Clustering）</a:t>
            </a:r>
          </a:p>
          <a:p>
            <a:pPr algn="l"/>
            <a:r>
              <a:t>Step 3.3: 点群のx, y, zのmin, max値でbounding boxを付ける（ProcessPointClouds::BoundingBox）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